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09" r:id="rId2"/>
    <p:sldId id="257" r:id="rId3"/>
    <p:sldId id="258" r:id="rId4"/>
    <p:sldId id="268" r:id="rId5"/>
    <p:sldId id="270" r:id="rId6"/>
    <p:sldId id="269" r:id="rId7"/>
    <p:sldId id="288" r:id="rId8"/>
    <p:sldId id="310" r:id="rId9"/>
    <p:sldId id="296" r:id="rId10"/>
    <p:sldId id="271" r:id="rId11"/>
    <p:sldId id="305" r:id="rId12"/>
    <p:sldId id="306" r:id="rId13"/>
    <p:sldId id="274" r:id="rId14"/>
    <p:sldId id="272" r:id="rId15"/>
    <p:sldId id="290" r:id="rId16"/>
    <p:sldId id="293" r:id="rId17"/>
    <p:sldId id="292" r:id="rId18"/>
    <p:sldId id="304" r:id="rId19"/>
    <p:sldId id="294" r:id="rId20"/>
    <p:sldId id="291" r:id="rId21"/>
    <p:sldId id="273" r:id="rId22"/>
    <p:sldId id="275" r:id="rId23"/>
    <p:sldId id="276" r:id="rId24"/>
    <p:sldId id="277" r:id="rId25"/>
    <p:sldId id="278" r:id="rId26"/>
    <p:sldId id="267" r:id="rId27"/>
    <p:sldId id="279" r:id="rId28"/>
    <p:sldId id="282" r:id="rId29"/>
    <p:sldId id="261" r:id="rId30"/>
    <p:sldId id="283" r:id="rId31"/>
    <p:sldId id="263" r:id="rId32"/>
    <p:sldId id="295" r:id="rId33"/>
    <p:sldId id="302" r:id="rId34"/>
    <p:sldId id="300" r:id="rId35"/>
    <p:sldId id="297" r:id="rId36"/>
    <p:sldId id="264" r:id="rId37"/>
    <p:sldId id="284" r:id="rId38"/>
    <p:sldId id="307" r:id="rId39"/>
    <p:sldId id="285" r:id="rId40"/>
    <p:sldId id="266"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ice Mellinger" initials="EM" lastIdx="24" clrIdx="0">
    <p:extLst>
      <p:ext uri="{19B8F6BF-5375-455C-9EA6-DF929625EA0E}">
        <p15:presenceInfo xmlns:p15="http://schemas.microsoft.com/office/powerpoint/2012/main" userId="S-1-5-21-2049858745-1877413546-945835055-7572" providerId="AD"/>
      </p:ext>
    </p:extLst>
  </p:cmAuthor>
  <p:cmAuthor id="2" name="Amber Wood" initials="AW" lastIdx="3" clrIdx="1">
    <p:extLst>
      <p:ext uri="{19B8F6BF-5375-455C-9EA6-DF929625EA0E}">
        <p15:presenceInfo xmlns:p15="http://schemas.microsoft.com/office/powerpoint/2012/main" userId="S-1-5-21-2049858745-1877413546-945835055-7691" providerId="AD"/>
      </p:ext>
    </p:extLst>
  </p:cmAuthor>
  <p:cmAuthor id="3" name="Zac Wiggy" initials="ZW" lastIdx="11" clrIdx="2">
    <p:extLst>
      <p:ext uri="{19B8F6BF-5375-455C-9EA6-DF929625EA0E}">
        <p15:presenceInfo xmlns:p15="http://schemas.microsoft.com/office/powerpoint/2012/main" userId="S-1-5-21-2049858745-1877413546-945835055-80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08" autoAdjust="0"/>
  </p:normalViewPr>
  <p:slideViewPr>
    <p:cSldViewPr>
      <p:cViewPr varScale="1">
        <p:scale>
          <a:sx n="63" d="100"/>
          <a:sy n="63" d="100"/>
        </p:scale>
        <p:origin x="1596" y="6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9A7964-AFC3-4A08-8951-1165E7CD6EA3}" type="datetimeFigureOut">
              <a:rPr lang="en-US" smtClean="0"/>
              <a:t>12/17/2018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5B3B24-C6AE-467E-A159-22FE6633A658}" type="slidenum">
              <a:rPr lang="en-US" smtClean="0"/>
              <a:t>‹#›</a:t>
            </a:fld>
            <a:endParaRPr lang="en-US"/>
          </a:p>
        </p:txBody>
      </p:sp>
    </p:spTree>
    <p:extLst>
      <p:ext uri="{BB962C8B-B14F-4D97-AF65-F5344CB8AC3E}">
        <p14:creationId xmlns:p14="http://schemas.microsoft.com/office/powerpoint/2010/main" val="1762543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700">
                <a:solidFill>
                  <a:schemeClr val="tx1"/>
                </a:solidFill>
                <a:latin typeface="Calibri" panose="020F0502020204030204" pitchFamily="34" charset="0"/>
              </a:defRPr>
            </a:lvl1pPr>
            <a:lvl2pPr marL="742950" indent="-285750">
              <a:spcBef>
                <a:spcPct val="30000"/>
              </a:spcBef>
              <a:defRPr sz="700">
                <a:solidFill>
                  <a:schemeClr val="tx1"/>
                </a:solidFill>
                <a:latin typeface="Calibri" panose="020F0502020204030204" pitchFamily="34" charset="0"/>
              </a:defRPr>
            </a:lvl2pPr>
            <a:lvl3pPr marL="1143000" indent="-228600">
              <a:spcBef>
                <a:spcPct val="30000"/>
              </a:spcBef>
              <a:defRPr sz="700">
                <a:solidFill>
                  <a:schemeClr val="tx1"/>
                </a:solidFill>
                <a:latin typeface="Calibri" panose="020F0502020204030204" pitchFamily="34" charset="0"/>
              </a:defRPr>
            </a:lvl3pPr>
            <a:lvl4pPr marL="1600200" indent="-228600">
              <a:spcBef>
                <a:spcPct val="30000"/>
              </a:spcBef>
              <a:defRPr sz="700">
                <a:solidFill>
                  <a:schemeClr val="tx1"/>
                </a:solidFill>
                <a:latin typeface="Calibri" panose="020F0502020204030204" pitchFamily="34" charset="0"/>
              </a:defRPr>
            </a:lvl4pPr>
            <a:lvl5pPr marL="2057400" indent="-228600">
              <a:spcBef>
                <a:spcPct val="30000"/>
              </a:spcBef>
              <a:defRPr sz="700">
                <a:solidFill>
                  <a:schemeClr val="tx1"/>
                </a:solidFill>
                <a:latin typeface="Calibri" panose="020F0502020204030204" pitchFamily="34" charset="0"/>
              </a:defRPr>
            </a:lvl5pPr>
            <a:lvl6pPr marL="2514600" indent="-228600" eaLnBrk="0" fontAlgn="base" hangingPunct="0">
              <a:spcBef>
                <a:spcPct val="30000"/>
              </a:spcBef>
              <a:spcAft>
                <a:spcPct val="0"/>
              </a:spcAft>
              <a:defRPr sz="700">
                <a:solidFill>
                  <a:schemeClr val="tx1"/>
                </a:solidFill>
                <a:latin typeface="Calibri" panose="020F0502020204030204" pitchFamily="34" charset="0"/>
              </a:defRPr>
            </a:lvl6pPr>
            <a:lvl7pPr marL="2971800" indent="-228600" eaLnBrk="0" fontAlgn="base" hangingPunct="0">
              <a:spcBef>
                <a:spcPct val="30000"/>
              </a:spcBef>
              <a:spcAft>
                <a:spcPct val="0"/>
              </a:spcAft>
              <a:defRPr sz="700">
                <a:solidFill>
                  <a:schemeClr val="tx1"/>
                </a:solidFill>
                <a:latin typeface="Calibri" panose="020F0502020204030204" pitchFamily="34" charset="0"/>
              </a:defRPr>
            </a:lvl7pPr>
            <a:lvl8pPr marL="3429000" indent="-228600" eaLnBrk="0" fontAlgn="base" hangingPunct="0">
              <a:spcBef>
                <a:spcPct val="30000"/>
              </a:spcBef>
              <a:spcAft>
                <a:spcPct val="0"/>
              </a:spcAft>
              <a:defRPr sz="700">
                <a:solidFill>
                  <a:schemeClr val="tx1"/>
                </a:solidFill>
                <a:latin typeface="Calibri" panose="020F0502020204030204" pitchFamily="34" charset="0"/>
              </a:defRPr>
            </a:lvl8pPr>
            <a:lvl9pPr marL="3886200" indent="-228600" eaLnBrk="0" fontAlgn="base" hangingPunct="0">
              <a:spcBef>
                <a:spcPct val="30000"/>
              </a:spcBef>
              <a:spcAft>
                <a:spcPct val="0"/>
              </a:spcAft>
              <a:defRPr sz="700">
                <a:solidFill>
                  <a:schemeClr val="tx1"/>
                </a:solidFill>
                <a:latin typeface="Calibri" panose="020F0502020204030204" pitchFamily="34" charset="0"/>
              </a:defRPr>
            </a:lvl9pPr>
          </a:lstStyle>
          <a:p>
            <a:pPr>
              <a:spcBef>
                <a:spcPct val="0"/>
              </a:spcBef>
            </a:pPr>
            <a:fld id="{CFB9D986-EBB2-4B63-9BB1-6EFA1B60D194}" type="slidenum">
              <a:rPr lang="en-US" sz="1200" smtClean="0">
                <a:solidFill>
                  <a:srgbClr val="000000"/>
                </a:solidFill>
                <a:latin typeface="Gill Sans" charset="0"/>
                <a:cs typeface="ヒラギノ角ゴ ProN W6" charset="-128"/>
              </a:rPr>
              <a:pPr>
                <a:spcBef>
                  <a:spcPct val="0"/>
                </a:spcBef>
              </a:pPr>
              <a:t>1</a:t>
            </a:fld>
            <a:endParaRPr lang="en-US" sz="1200">
              <a:solidFill>
                <a:srgbClr val="000000"/>
              </a:solidFill>
              <a:latin typeface="Gill Sans" charset="0"/>
              <a:cs typeface="ヒラギノ角ゴ ProN W6" charset="-128"/>
            </a:endParaRPr>
          </a:p>
        </p:txBody>
      </p:sp>
    </p:spTree>
    <p:extLst>
      <p:ext uri="{BB962C8B-B14F-4D97-AF65-F5344CB8AC3E}">
        <p14:creationId xmlns:p14="http://schemas.microsoft.com/office/powerpoint/2010/main" val="780596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B3B24-C6AE-467E-A159-22FE6633A658}" type="slidenum">
              <a:rPr lang="en-US" smtClean="0"/>
              <a:t>17</a:t>
            </a:fld>
            <a:endParaRPr lang="en-US"/>
          </a:p>
        </p:txBody>
      </p:sp>
    </p:spTree>
    <p:extLst>
      <p:ext uri="{BB962C8B-B14F-4D97-AF65-F5344CB8AC3E}">
        <p14:creationId xmlns:p14="http://schemas.microsoft.com/office/powerpoint/2010/main" val="39934285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team</a:t>
            </a:r>
            <a:r>
              <a:rPr lang="en-US" baseline="0" dirty="0"/>
              <a:t> members identify items that are to be cleaned and talk through the process. </a:t>
            </a:r>
            <a:endParaRPr lang="en-US" dirty="0"/>
          </a:p>
        </p:txBody>
      </p:sp>
      <p:sp>
        <p:nvSpPr>
          <p:cNvPr id="4" name="Slide Number Placeholder 3"/>
          <p:cNvSpPr>
            <a:spLocks noGrp="1"/>
          </p:cNvSpPr>
          <p:nvPr>
            <p:ph type="sldNum" sz="quarter" idx="10"/>
          </p:nvPr>
        </p:nvSpPr>
        <p:spPr/>
        <p:txBody>
          <a:bodyPr/>
          <a:lstStyle/>
          <a:p>
            <a:fld id="{245B3B24-C6AE-467E-A159-22FE6633A658}" type="slidenum">
              <a:rPr lang="en-US" smtClean="0"/>
              <a:t>21</a:t>
            </a:fld>
            <a:endParaRPr lang="en-US"/>
          </a:p>
        </p:txBody>
      </p:sp>
    </p:spTree>
    <p:extLst>
      <p:ext uri="{BB962C8B-B14F-4D97-AF65-F5344CB8AC3E}">
        <p14:creationId xmlns:p14="http://schemas.microsoft.com/office/powerpoint/2010/main" val="476276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why blood,</a:t>
            </a:r>
            <a:r>
              <a:rPr lang="en-US" baseline="0" dirty="0"/>
              <a:t> bodily fluids, or dirt can create a barrier to disinfecting environmental surfaces. If the disinfectant has to cut through additional barriers, it will not have the appropriate amount of time to be on the surface of the item and decreasing the amount of germs on that item. </a:t>
            </a:r>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22</a:t>
            </a:fld>
            <a:endParaRPr lang="en-US"/>
          </a:p>
        </p:txBody>
      </p:sp>
    </p:spTree>
    <p:extLst>
      <p:ext uri="{BB962C8B-B14F-4D97-AF65-F5344CB8AC3E}">
        <p14:creationId xmlns:p14="http://schemas.microsoft.com/office/powerpoint/2010/main" val="1190219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very important to move equipment and clean underneath.</a:t>
            </a:r>
            <a:r>
              <a:rPr lang="en-US" baseline="0" dirty="0"/>
              <a:t> Dust can collect under equipment. Blood and bodily fluid may have been splattered underneath equipment that was not noticed during the day. Soil, dirt, and debris must be removed to provide a clean, safe environment for the patient. </a:t>
            </a:r>
          </a:p>
          <a:p>
            <a:r>
              <a:rPr lang="en-US" dirty="0"/>
              <a:t>Team</a:t>
            </a:r>
            <a:r>
              <a:rPr lang="en-US" baseline="0" dirty="0"/>
              <a:t> members can choose to leave moved equipment in a slightly different location after cleaning has been performed. This is sometimes used to give a visual cue to the pre/postoperative team that the room has been terminally cleaned. </a:t>
            </a:r>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23</a:t>
            </a:fld>
            <a:endParaRPr lang="en-US"/>
          </a:p>
        </p:txBody>
      </p:sp>
    </p:spTree>
    <p:extLst>
      <p:ext uri="{BB962C8B-B14F-4D97-AF65-F5344CB8AC3E}">
        <p14:creationId xmlns:p14="http://schemas.microsoft.com/office/powerpoint/2010/main" val="2640947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products used in your facility.</a:t>
            </a:r>
            <a:r>
              <a:rPr lang="en-US" baseline="0" dirty="0"/>
              <a:t> Point out to personnel if the product is a one or two step product. Team members need to be able to verbalize the difference between the two types of products. </a:t>
            </a:r>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24</a:t>
            </a:fld>
            <a:endParaRPr lang="en-US"/>
          </a:p>
        </p:txBody>
      </p:sp>
    </p:spTree>
    <p:extLst>
      <p:ext uri="{BB962C8B-B14F-4D97-AF65-F5344CB8AC3E}">
        <p14:creationId xmlns:p14="http://schemas.microsoft.com/office/powerpoint/2010/main" val="2200079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Dust,</a:t>
            </a:r>
            <a:r>
              <a:rPr lang="en-US" baseline="0" dirty="0"/>
              <a:t> debris, and contaminated cleaning solutions may contaminate items below if cleaning is not performed from top-to-bottom. </a:t>
            </a:r>
            <a:r>
              <a:rPr lang="en-US" dirty="0"/>
              <a:t>The</a:t>
            </a:r>
            <a:r>
              <a:rPr lang="en-US" baseline="0" dirty="0"/>
              <a:t> reason to clean from clean-to-dirty is to avoid potentially spreading germs from dirty areas into cleaner areas. Depending on the space, a clockwise or counter-clockwise may be used, but it should never replace the foundational methods of top-to-bottom or clean-to-dirty.</a:t>
            </a:r>
            <a:endParaRPr lang="en-US" dirty="0"/>
          </a:p>
        </p:txBody>
      </p:sp>
      <p:sp>
        <p:nvSpPr>
          <p:cNvPr id="4" name="Slide Number Placeholder 3"/>
          <p:cNvSpPr>
            <a:spLocks noGrp="1"/>
          </p:cNvSpPr>
          <p:nvPr>
            <p:ph type="sldNum" sz="quarter" idx="10"/>
          </p:nvPr>
        </p:nvSpPr>
        <p:spPr/>
        <p:txBody>
          <a:bodyPr/>
          <a:lstStyle/>
          <a:p>
            <a:fld id="{5B6E1E65-16A2-4EAF-B955-16F61417FE55}" type="slidenum">
              <a:rPr lang="en-US" smtClean="0"/>
              <a:t>25</a:t>
            </a:fld>
            <a:endParaRPr lang="en-US"/>
          </a:p>
        </p:txBody>
      </p:sp>
    </p:spTree>
    <p:extLst>
      <p:ext uri="{BB962C8B-B14F-4D97-AF65-F5344CB8AC3E}">
        <p14:creationId xmlns:p14="http://schemas.microsoft.com/office/powerpoint/2010/main" val="34356094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this slide with personnel. Have them point out objects in</a:t>
            </a:r>
            <a:r>
              <a:rPr lang="en-US" baseline="0" dirty="0"/>
              <a:t> the picture and identify the frequency of cleaning during turnover cleaning. Make this interactive so personnel can really understand the purpose behind the recommended practices.</a:t>
            </a:r>
            <a:endParaRPr lang="en-US" dirty="0"/>
          </a:p>
          <a:p>
            <a:endParaRPr lang="en-US" dirty="0"/>
          </a:p>
        </p:txBody>
      </p:sp>
      <p:sp>
        <p:nvSpPr>
          <p:cNvPr id="4" name="Slide Number Placeholder 3"/>
          <p:cNvSpPr>
            <a:spLocks noGrp="1"/>
          </p:cNvSpPr>
          <p:nvPr>
            <p:ph type="sldNum" sz="quarter" idx="10"/>
          </p:nvPr>
        </p:nvSpPr>
        <p:spPr/>
        <p:txBody>
          <a:bodyPr/>
          <a:lstStyle/>
          <a:p>
            <a:fld id="{5B6E1E65-16A2-4EAF-B955-16F61417FE55}" type="slidenum">
              <a:rPr lang="en-US" smtClean="0"/>
              <a:t>26</a:t>
            </a:fld>
            <a:endParaRPr lang="en-US"/>
          </a:p>
        </p:txBody>
      </p:sp>
    </p:spTree>
    <p:extLst>
      <p:ext uri="{BB962C8B-B14F-4D97-AF65-F5344CB8AC3E}">
        <p14:creationId xmlns:p14="http://schemas.microsoft.com/office/powerpoint/2010/main" val="12597652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Discuss this slide with personnel. Have them explain</a:t>
            </a:r>
            <a:r>
              <a:rPr lang="en-US" baseline="0" dirty="0"/>
              <a:t> what this means. Make this interactive so personnel can really understand the purpose behind the recommended cleaning practices.</a:t>
            </a:r>
            <a:endParaRPr lang="en-US" dirty="0"/>
          </a:p>
          <a:p>
            <a:endParaRPr lang="en-US" dirty="0"/>
          </a:p>
        </p:txBody>
      </p:sp>
      <p:sp>
        <p:nvSpPr>
          <p:cNvPr id="4" name="Slide Number Placeholder 3"/>
          <p:cNvSpPr>
            <a:spLocks noGrp="1"/>
          </p:cNvSpPr>
          <p:nvPr>
            <p:ph type="sldNum" sz="quarter" idx="10"/>
          </p:nvPr>
        </p:nvSpPr>
        <p:spPr/>
        <p:txBody>
          <a:bodyPr/>
          <a:lstStyle/>
          <a:p>
            <a:fld id="{5B6E1E65-16A2-4EAF-B955-16F61417FE55}" type="slidenum">
              <a:rPr lang="en-US" smtClean="0"/>
              <a:t>27</a:t>
            </a:fld>
            <a:endParaRPr lang="en-US"/>
          </a:p>
        </p:txBody>
      </p:sp>
    </p:spTree>
    <p:extLst>
      <p:ext uri="{BB962C8B-B14F-4D97-AF65-F5344CB8AC3E}">
        <p14:creationId xmlns:p14="http://schemas.microsoft.com/office/powerpoint/2010/main" val="3182604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personnel explain why this is important using the clean-to-dirty cleaning method.</a:t>
            </a:r>
          </a:p>
        </p:txBody>
      </p:sp>
      <p:sp>
        <p:nvSpPr>
          <p:cNvPr id="4" name="Slide Number Placeholder 3"/>
          <p:cNvSpPr>
            <a:spLocks noGrp="1"/>
          </p:cNvSpPr>
          <p:nvPr>
            <p:ph type="sldNum" sz="quarter" idx="10"/>
          </p:nvPr>
        </p:nvSpPr>
        <p:spPr/>
        <p:txBody>
          <a:bodyPr/>
          <a:lstStyle/>
          <a:p>
            <a:fld id="{5B6E1E65-16A2-4EAF-B955-16F61417FE55}" type="slidenum">
              <a:rPr lang="en-US" smtClean="0"/>
              <a:t>28</a:t>
            </a:fld>
            <a:endParaRPr lang="en-US"/>
          </a:p>
        </p:txBody>
      </p:sp>
    </p:spTree>
    <p:extLst>
      <p:ext uri="{BB962C8B-B14F-4D97-AF65-F5344CB8AC3E}">
        <p14:creationId xmlns:p14="http://schemas.microsoft.com/office/powerpoint/2010/main" val="945854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personnel about the chain of infection discussed in Module One of this series. Every patient deserves care in a clean, safe environment.</a:t>
            </a:r>
            <a:r>
              <a:rPr lang="en-US" baseline="0" dirty="0"/>
              <a:t> Having a clean, disinfected room for care to be delivered is a foundation of patient safety.</a:t>
            </a:r>
            <a:endParaRPr lang="en-US" dirty="0"/>
          </a:p>
        </p:txBody>
      </p:sp>
      <p:sp>
        <p:nvSpPr>
          <p:cNvPr id="4" name="Slide Number Placeholder 3"/>
          <p:cNvSpPr>
            <a:spLocks noGrp="1"/>
          </p:cNvSpPr>
          <p:nvPr>
            <p:ph type="sldNum" sz="quarter" idx="10"/>
          </p:nvPr>
        </p:nvSpPr>
        <p:spPr/>
        <p:txBody>
          <a:bodyPr/>
          <a:lstStyle/>
          <a:p>
            <a:fld id="{245B3B24-C6AE-467E-A159-22FE6633A658}" type="slidenum">
              <a:rPr lang="en-US" smtClean="0"/>
              <a:t>29</a:t>
            </a:fld>
            <a:endParaRPr lang="en-US"/>
          </a:p>
        </p:txBody>
      </p:sp>
    </p:spTree>
    <p:extLst>
      <p:ext uri="{BB962C8B-B14F-4D97-AF65-F5344CB8AC3E}">
        <p14:creationId xmlns:p14="http://schemas.microsoft.com/office/powerpoint/2010/main" val="1180279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B3B24-C6AE-467E-A159-22FE6633A658}" type="slidenum">
              <a:rPr lang="en-US" smtClean="0"/>
              <a:t>3</a:t>
            </a:fld>
            <a:endParaRPr lang="en-US"/>
          </a:p>
        </p:txBody>
      </p:sp>
    </p:spTree>
    <p:extLst>
      <p:ext uri="{BB962C8B-B14F-4D97-AF65-F5344CB8AC3E}">
        <p14:creationId xmlns:p14="http://schemas.microsoft.com/office/powerpoint/2010/main" val="1276930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wear appropriate PPE per OSHA Blood borne pathogen standards. Have</a:t>
            </a:r>
            <a:r>
              <a:rPr lang="en-US" baseline="0" dirty="0"/>
              <a:t> team members state the steps in cleaning (top-to-bottom, clean-to-dirty) since these rules apply to turnover cleaning just as they do in terminal cleaning. Removing the trash and linen bags at the end of the cleaning process ensures any cloths that were used in the cleaning process leave the room once team members are done cleaning. Every patient in the room, whether the first or the last, will be able to see the room is clean and tidy.</a:t>
            </a:r>
            <a:endParaRPr lang="en-US" dirty="0"/>
          </a:p>
        </p:txBody>
      </p:sp>
      <p:sp>
        <p:nvSpPr>
          <p:cNvPr id="4" name="Slide Number Placeholder 3"/>
          <p:cNvSpPr>
            <a:spLocks noGrp="1"/>
          </p:cNvSpPr>
          <p:nvPr>
            <p:ph type="sldNum" sz="quarter" idx="10"/>
          </p:nvPr>
        </p:nvSpPr>
        <p:spPr/>
        <p:txBody>
          <a:bodyPr/>
          <a:lstStyle/>
          <a:p>
            <a:fld id="{245B3B24-C6AE-467E-A159-22FE6633A658}" type="slidenum">
              <a:rPr lang="en-US" smtClean="0"/>
              <a:t>30</a:t>
            </a:fld>
            <a:endParaRPr lang="en-US"/>
          </a:p>
        </p:txBody>
      </p:sp>
    </p:spTree>
    <p:extLst>
      <p:ext uri="{BB962C8B-B14F-4D97-AF65-F5344CB8AC3E}">
        <p14:creationId xmlns:p14="http://schemas.microsoft.com/office/powerpoint/2010/main" val="1157162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facilities have</a:t>
            </a:r>
            <a:r>
              <a:rPr lang="en-US" baseline="0" dirty="0"/>
              <a:t> separate processes for cleaning beds based on if the patient is an inpatient or an outpatient. Some inpatient facility processes include bed cleaning by the team members once the patient bed is placed outside the OR door. The bed is moved, cleaned, and returned to be used again on a new patient. For outpatients, however, the bed is frequently left adjacent to the OR door so it can be used again by the same patient after the procedure is completed. In this scenario, the bed will be cleaned after the patient is discharged, normally in the postoperative patient room. Verify for team members what the process is at your facility and share with new team members now.</a:t>
            </a:r>
            <a:endParaRPr lang="en-US" dirty="0"/>
          </a:p>
        </p:txBody>
      </p:sp>
      <p:sp>
        <p:nvSpPr>
          <p:cNvPr id="4" name="Slide Number Placeholder 3"/>
          <p:cNvSpPr>
            <a:spLocks noGrp="1"/>
          </p:cNvSpPr>
          <p:nvPr>
            <p:ph type="sldNum" sz="quarter" idx="10"/>
          </p:nvPr>
        </p:nvSpPr>
        <p:spPr/>
        <p:txBody>
          <a:bodyPr/>
          <a:lstStyle/>
          <a:p>
            <a:fld id="{245B3B24-C6AE-467E-A159-22FE6633A658}" type="slidenum">
              <a:rPr lang="en-US" smtClean="0"/>
              <a:t>31</a:t>
            </a:fld>
            <a:endParaRPr lang="en-US"/>
          </a:p>
        </p:txBody>
      </p:sp>
    </p:spTree>
    <p:extLst>
      <p:ext uri="{BB962C8B-B14F-4D97-AF65-F5344CB8AC3E}">
        <p14:creationId xmlns:p14="http://schemas.microsoft.com/office/powerpoint/2010/main" val="6625567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B3B24-C6AE-467E-A159-22FE6633A658}" type="slidenum">
              <a:rPr lang="en-US" smtClean="0"/>
              <a:t>34</a:t>
            </a:fld>
            <a:endParaRPr lang="en-US"/>
          </a:p>
        </p:txBody>
      </p:sp>
    </p:spTree>
    <p:extLst>
      <p:ext uri="{BB962C8B-B14F-4D97-AF65-F5344CB8AC3E}">
        <p14:creationId xmlns:p14="http://schemas.microsoft.com/office/powerpoint/2010/main" val="41565203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5B3B24-C6AE-467E-A159-22FE6633A658}" type="slidenum">
              <a:rPr lang="en-US" smtClean="0"/>
              <a:t>36</a:t>
            </a:fld>
            <a:endParaRPr lang="en-US"/>
          </a:p>
        </p:txBody>
      </p:sp>
    </p:spTree>
    <p:extLst>
      <p:ext uri="{BB962C8B-B14F-4D97-AF65-F5344CB8AC3E}">
        <p14:creationId xmlns:p14="http://schemas.microsoft.com/office/powerpoint/2010/main" val="3790943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a:t>
            </a:r>
            <a:r>
              <a:rPr lang="en-US" baseline="0" dirty="0"/>
              <a:t> about these areas with personnel and identify how often they are cleaned at this point in the presentation. If your facility uses a cleaning schedule or another tool for documentation of cleaning, share this with personnel as well. Ask personnel why they think it would be important to clean these spaces and discuss how cleaning these areas can stop the spread of infection. </a:t>
            </a:r>
            <a:endParaRPr lang="en-US" dirty="0"/>
          </a:p>
        </p:txBody>
      </p:sp>
      <p:sp>
        <p:nvSpPr>
          <p:cNvPr id="4" name="Slide Number Placeholder 3"/>
          <p:cNvSpPr>
            <a:spLocks noGrp="1"/>
          </p:cNvSpPr>
          <p:nvPr>
            <p:ph type="sldNum" sz="quarter" idx="10"/>
          </p:nvPr>
        </p:nvSpPr>
        <p:spPr/>
        <p:txBody>
          <a:bodyPr/>
          <a:lstStyle/>
          <a:p>
            <a:fld id="{245B3B24-C6AE-467E-A159-22FE6633A658}" type="slidenum">
              <a:rPr lang="en-US" smtClean="0"/>
              <a:t>37</a:t>
            </a:fld>
            <a:endParaRPr lang="en-US"/>
          </a:p>
        </p:txBody>
      </p:sp>
    </p:spTree>
    <p:extLst>
      <p:ext uri="{BB962C8B-B14F-4D97-AF65-F5344CB8AC3E}">
        <p14:creationId xmlns:p14="http://schemas.microsoft.com/office/powerpoint/2010/main" val="35860602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Ask personnel why they think it would be important to clean these spaces and discuss how cleaning these areas can stop the spread of infection. </a:t>
            </a:r>
            <a:endParaRPr lang="en-US" dirty="0"/>
          </a:p>
          <a:p>
            <a:endParaRPr lang="en-US" dirty="0"/>
          </a:p>
        </p:txBody>
      </p:sp>
      <p:sp>
        <p:nvSpPr>
          <p:cNvPr id="4" name="Slide Number Placeholder 3"/>
          <p:cNvSpPr>
            <a:spLocks noGrp="1"/>
          </p:cNvSpPr>
          <p:nvPr>
            <p:ph type="sldNum" sz="quarter" idx="10"/>
          </p:nvPr>
        </p:nvSpPr>
        <p:spPr/>
        <p:txBody>
          <a:bodyPr/>
          <a:lstStyle/>
          <a:p>
            <a:fld id="{245B3B24-C6AE-467E-A159-22FE6633A658}" type="slidenum">
              <a:rPr lang="en-US" smtClean="0"/>
              <a:t>38</a:t>
            </a:fld>
            <a:endParaRPr lang="en-US"/>
          </a:p>
        </p:txBody>
      </p:sp>
    </p:spTree>
    <p:extLst>
      <p:ext uri="{BB962C8B-B14F-4D97-AF65-F5344CB8AC3E}">
        <p14:creationId xmlns:p14="http://schemas.microsoft.com/office/powerpoint/2010/main" val="302814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Check</a:t>
            </a:r>
            <a:r>
              <a:rPr lang="en-US" baseline="0" dirty="0"/>
              <a:t> with your facility’s maintenance department and validate how often these items are serviced for preventative maintenance. Eyewash stations may be checked by maintenance or nursing based on your facility policy, so discuss with team members who is responsible for this task and how frequently it is done. If your facility uses a cleaning schedule or another tool for documentation of cleaning, share this with personnel as well. If there are additional documentation requirements, such as with an eyewash station, show team members what documentation is required.</a:t>
            </a:r>
            <a:endParaRPr lang="en-US" dirty="0"/>
          </a:p>
          <a:p>
            <a:r>
              <a:rPr lang="en-US" baseline="0" dirty="0"/>
              <a:t>Ask personnel why they think it would be important to clean these spaces and discuss how cleaning these areas can stop the spread of infection. Every patient should feel like they are the first patient being cared for that day in the room. This is one way that we ensure safe, quality patient care.</a:t>
            </a:r>
          </a:p>
        </p:txBody>
      </p:sp>
      <p:sp>
        <p:nvSpPr>
          <p:cNvPr id="4" name="Slide Number Placeholder 3"/>
          <p:cNvSpPr>
            <a:spLocks noGrp="1"/>
          </p:cNvSpPr>
          <p:nvPr>
            <p:ph type="sldNum" sz="quarter" idx="10"/>
          </p:nvPr>
        </p:nvSpPr>
        <p:spPr/>
        <p:txBody>
          <a:bodyPr/>
          <a:lstStyle/>
          <a:p>
            <a:fld id="{245B3B24-C6AE-467E-A159-22FE6633A658}" type="slidenum">
              <a:rPr lang="en-US" smtClean="0"/>
              <a:t>39</a:t>
            </a:fld>
            <a:endParaRPr lang="en-US"/>
          </a:p>
        </p:txBody>
      </p:sp>
    </p:spTree>
    <p:extLst>
      <p:ext uri="{BB962C8B-B14F-4D97-AF65-F5344CB8AC3E}">
        <p14:creationId xmlns:p14="http://schemas.microsoft.com/office/powerpoint/2010/main" val="11816869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use the above resources for additional guidance, if needed.</a:t>
            </a:r>
          </a:p>
        </p:txBody>
      </p:sp>
      <p:sp>
        <p:nvSpPr>
          <p:cNvPr id="4" name="Slide Number Placeholder 3"/>
          <p:cNvSpPr>
            <a:spLocks noGrp="1"/>
          </p:cNvSpPr>
          <p:nvPr>
            <p:ph type="sldNum" sz="quarter" idx="10"/>
          </p:nvPr>
        </p:nvSpPr>
        <p:spPr/>
        <p:txBody>
          <a:bodyPr/>
          <a:lstStyle/>
          <a:p>
            <a:fld id="{5B6E1E65-16A2-4EAF-B955-16F61417FE55}" type="slidenum">
              <a:rPr lang="en-US" smtClean="0"/>
              <a:t>40</a:t>
            </a:fld>
            <a:endParaRPr lang="en-US"/>
          </a:p>
        </p:txBody>
      </p:sp>
    </p:spTree>
    <p:extLst>
      <p:ext uri="{BB962C8B-B14F-4D97-AF65-F5344CB8AC3E}">
        <p14:creationId xmlns:p14="http://schemas.microsoft.com/office/powerpoint/2010/main" val="2328682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checking the Safety Data Sheets (formally known as “MSDS”) for instructions on how to properly discard the old,</a:t>
            </a:r>
            <a:r>
              <a:rPr lang="en-US" baseline="0" dirty="0"/>
              <a:t> expired product. If possible, show team members the SDS sheets for the products they will use to clean at this time and talk through the process according to the manufacturer's guidelines.</a:t>
            </a:r>
            <a:endParaRPr lang="en-US" dirty="0"/>
          </a:p>
        </p:txBody>
      </p:sp>
      <p:sp>
        <p:nvSpPr>
          <p:cNvPr id="4" name="Slide Number Placeholder 3"/>
          <p:cNvSpPr>
            <a:spLocks noGrp="1"/>
          </p:cNvSpPr>
          <p:nvPr>
            <p:ph type="sldNum" sz="quarter" idx="10"/>
          </p:nvPr>
        </p:nvSpPr>
        <p:spPr/>
        <p:txBody>
          <a:bodyPr/>
          <a:lstStyle/>
          <a:p>
            <a:fld id="{1906F914-BCBC-4CD7-B2FC-F8ABA4D774F5}" type="slidenum">
              <a:rPr lang="en-US" smtClean="0"/>
              <a:t>5</a:t>
            </a:fld>
            <a:endParaRPr lang="en-US"/>
          </a:p>
        </p:txBody>
      </p:sp>
    </p:spTree>
    <p:extLst>
      <p:ext uri="{BB962C8B-B14F-4D97-AF65-F5344CB8AC3E}">
        <p14:creationId xmlns:p14="http://schemas.microsoft.com/office/powerpoint/2010/main" val="3452049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a:t>
            </a:r>
            <a:r>
              <a:rPr lang="en-US" baseline="0" dirty="0"/>
              <a:t> with team members</a:t>
            </a:r>
            <a:r>
              <a:rPr lang="en-US" dirty="0"/>
              <a:t> if your facility utilizes cleaning carts</a:t>
            </a:r>
            <a:r>
              <a:rPr lang="en-US" baseline="0" dirty="0"/>
              <a:t> now. If there is a uniform way items are distributed in these carts, please share with the team the preferred stocking system. </a:t>
            </a:r>
            <a:endParaRPr lang="en-US" dirty="0"/>
          </a:p>
        </p:txBody>
      </p:sp>
      <p:sp>
        <p:nvSpPr>
          <p:cNvPr id="4" name="Slide Number Placeholder 3"/>
          <p:cNvSpPr>
            <a:spLocks noGrp="1"/>
          </p:cNvSpPr>
          <p:nvPr>
            <p:ph type="sldNum" sz="quarter" idx="10"/>
          </p:nvPr>
        </p:nvSpPr>
        <p:spPr/>
        <p:txBody>
          <a:bodyPr/>
          <a:lstStyle/>
          <a:p>
            <a:fld id="{245B3B24-C6AE-467E-A159-22FE6633A658}" type="slidenum">
              <a:rPr lang="en-US" smtClean="0"/>
              <a:t>6</a:t>
            </a:fld>
            <a:endParaRPr lang="en-US"/>
          </a:p>
        </p:txBody>
      </p:sp>
    </p:spTree>
    <p:extLst>
      <p:ext uri="{BB962C8B-B14F-4D97-AF65-F5344CB8AC3E}">
        <p14:creationId xmlns:p14="http://schemas.microsoft.com/office/powerpoint/2010/main" val="706666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why it is important to wear the protective equipment when cleaning pre/post</a:t>
            </a:r>
            <a:r>
              <a:rPr lang="en-US" baseline="0" dirty="0"/>
              <a:t>operative rooms</a:t>
            </a:r>
            <a:r>
              <a:rPr lang="en-US" dirty="0"/>
              <a:t>. Refer to OSHA </a:t>
            </a:r>
            <a:r>
              <a:rPr lang="en-US" dirty="0" err="1"/>
              <a:t>bloodborne</a:t>
            </a:r>
            <a:r>
              <a:rPr lang="en-US" dirty="0"/>
              <a:t> pathogen guideline, if needed.</a:t>
            </a:r>
          </a:p>
        </p:txBody>
      </p:sp>
      <p:sp>
        <p:nvSpPr>
          <p:cNvPr id="4" name="Slide Number Placeholder 3"/>
          <p:cNvSpPr>
            <a:spLocks noGrp="1"/>
          </p:cNvSpPr>
          <p:nvPr>
            <p:ph type="sldNum" sz="quarter" idx="10"/>
          </p:nvPr>
        </p:nvSpPr>
        <p:spPr/>
        <p:txBody>
          <a:bodyPr/>
          <a:lstStyle/>
          <a:p>
            <a:fld id="{1906F914-BCBC-4CD7-B2FC-F8ABA4D774F5}" type="slidenum">
              <a:rPr lang="en-US" smtClean="0"/>
              <a:t>10</a:t>
            </a:fld>
            <a:endParaRPr lang="en-US"/>
          </a:p>
        </p:txBody>
      </p:sp>
    </p:spTree>
    <p:extLst>
      <p:ext uri="{BB962C8B-B14F-4D97-AF65-F5344CB8AC3E}">
        <p14:creationId xmlns:p14="http://schemas.microsoft.com/office/powerpoint/2010/main" val="3271155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Talk about the items shown here and explain why cleaning and disinfecting of each piece of equipment is important for stopping the spread of infections. </a:t>
            </a:r>
          </a:p>
          <a:p>
            <a:endParaRPr lang="en-US" dirty="0"/>
          </a:p>
        </p:txBody>
      </p:sp>
      <p:sp>
        <p:nvSpPr>
          <p:cNvPr id="4" name="Slide Number Placeholder 3"/>
          <p:cNvSpPr>
            <a:spLocks noGrp="1"/>
          </p:cNvSpPr>
          <p:nvPr>
            <p:ph type="sldNum" sz="quarter" idx="10"/>
          </p:nvPr>
        </p:nvSpPr>
        <p:spPr/>
        <p:txBody>
          <a:bodyPr/>
          <a:lstStyle/>
          <a:p>
            <a:fld id="{245B3B24-C6AE-467E-A159-22FE6633A658}" type="slidenum">
              <a:rPr lang="en-US" smtClean="0"/>
              <a:t>11</a:t>
            </a:fld>
            <a:endParaRPr lang="en-US"/>
          </a:p>
        </p:txBody>
      </p:sp>
    </p:spTree>
    <p:extLst>
      <p:ext uri="{BB962C8B-B14F-4D97-AF65-F5344CB8AC3E}">
        <p14:creationId xmlns:p14="http://schemas.microsoft.com/office/powerpoint/2010/main" val="521233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items shown here and explain why cleaning and disinfecting of each piece of equipment is important for stopping the spread of infections. </a:t>
            </a:r>
          </a:p>
        </p:txBody>
      </p:sp>
      <p:sp>
        <p:nvSpPr>
          <p:cNvPr id="4" name="Slide Number Placeholder 3"/>
          <p:cNvSpPr>
            <a:spLocks noGrp="1"/>
          </p:cNvSpPr>
          <p:nvPr>
            <p:ph type="sldNum" sz="quarter" idx="10"/>
          </p:nvPr>
        </p:nvSpPr>
        <p:spPr/>
        <p:txBody>
          <a:bodyPr/>
          <a:lstStyle/>
          <a:p>
            <a:fld id="{245B3B24-C6AE-467E-A159-22FE6633A658}" type="slidenum">
              <a:rPr lang="en-US" smtClean="0"/>
              <a:t>12</a:t>
            </a:fld>
            <a:endParaRPr lang="en-US"/>
          </a:p>
        </p:txBody>
      </p:sp>
    </p:spTree>
    <p:extLst>
      <p:ext uri="{BB962C8B-B14F-4D97-AF65-F5344CB8AC3E}">
        <p14:creationId xmlns:p14="http://schemas.microsoft.com/office/powerpoint/2010/main" val="1926910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items shown here and explain why cleaning and disinfecting of each piece of equipment is important for stopping the spread of infections. </a:t>
            </a:r>
          </a:p>
          <a:p>
            <a:endParaRPr lang="en-US" dirty="0"/>
          </a:p>
        </p:txBody>
      </p:sp>
      <p:sp>
        <p:nvSpPr>
          <p:cNvPr id="4" name="Slide Number Placeholder 3"/>
          <p:cNvSpPr>
            <a:spLocks noGrp="1"/>
          </p:cNvSpPr>
          <p:nvPr>
            <p:ph type="sldNum" sz="quarter" idx="10"/>
          </p:nvPr>
        </p:nvSpPr>
        <p:spPr/>
        <p:txBody>
          <a:bodyPr/>
          <a:lstStyle/>
          <a:p>
            <a:fld id="{245B3B24-C6AE-467E-A159-22FE6633A658}" type="slidenum">
              <a:rPr lang="en-US" smtClean="0"/>
              <a:t>13</a:t>
            </a:fld>
            <a:endParaRPr lang="en-US"/>
          </a:p>
        </p:txBody>
      </p:sp>
    </p:spTree>
    <p:extLst>
      <p:ext uri="{BB962C8B-B14F-4D97-AF65-F5344CB8AC3E}">
        <p14:creationId xmlns:p14="http://schemas.microsoft.com/office/powerpoint/2010/main" val="2720063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items</a:t>
            </a:r>
            <a:r>
              <a:rPr lang="en-US" baseline="0" dirty="0"/>
              <a:t> shown here and explain why cleaning and disinfecting of each piece of equipment is important for stopping the spread of infections. </a:t>
            </a:r>
            <a:endParaRPr lang="en-US" dirty="0"/>
          </a:p>
        </p:txBody>
      </p:sp>
      <p:sp>
        <p:nvSpPr>
          <p:cNvPr id="4" name="Slide Number Placeholder 3"/>
          <p:cNvSpPr>
            <a:spLocks noGrp="1"/>
          </p:cNvSpPr>
          <p:nvPr>
            <p:ph type="sldNum" sz="quarter" idx="10"/>
          </p:nvPr>
        </p:nvSpPr>
        <p:spPr/>
        <p:txBody>
          <a:bodyPr/>
          <a:lstStyle/>
          <a:p>
            <a:fld id="{245B3B24-C6AE-467E-A159-22FE6633A658}" type="slidenum">
              <a:rPr lang="en-US" smtClean="0"/>
              <a:t>14</a:t>
            </a:fld>
            <a:endParaRPr lang="en-US"/>
          </a:p>
        </p:txBody>
      </p:sp>
    </p:spTree>
    <p:extLst>
      <p:ext uri="{BB962C8B-B14F-4D97-AF65-F5344CB8AC3E}">
        <p14:creationId xmlns:p14="http://schemas.microsoft.com/office/powerpoint/2010/main" val="2174357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cxnSp>
        <p:nvCxnSpPr>
          <p:cNvPr id="3" name="Straight Connector 3"/>
          <p:cNvCxnSpPr>
            <a:cxnSpLocks noChangeShapeType="1"/>
          </p:cNvCxnSpPr>
          <p:nvPr/>
        </p:nvCxnSpPr>
        <p:spPr bwMode="auto">
          <a:xfrm>
            <a:off x="1295400" y="3124200"/>
            <a:ext cx="6781800" cy="1588"/>
          </a:xfrm>
          <a:prstGeom prst="line">
            <a:avLst/>
          </a:prstGeom>
          <a:noFill/>
          <a:ln w="6350" algn="ctr">
            <a:solidFill>
              <a:schemeClr val="accent2"/>
            </a:solidFill>
            <a:round/>
            <a:headEnd/>
            <a:tailEnd/>
          </a:ln>
          <a:extLst>
            <a:ext uri="{909E8E84-426E-40DD-AFC4-6F175D3DCCD1}">
              <a14:hiddenFill xmlns:a14="http://schemas.microsoft.com/office/drawing/2010/main">
                <a:noFill/>
              </a14:hiddenFill>
            </a:ext>
          </a:extLst>
        </p:spPr>
      </p:cxnSp>
      <p:sp>
        <p:nvSpPr>
          <p:cNvPr id="5" name="Rectangle 1"/>
          <p:cNvSpPr>
            <a:spLocks noGrp="1" noChangeArrowheads="1"/>
          </p:cNvSpPr>
          <p:nvPr>
            <p:ph type="ctrTitle" idx="4294967295"/>
          </p:nvPr>
        </p:nvSpPr>
        <p:spPr>
          <a:xfrm>
            <a:off x="1295400" y="2362200"/>
            <a:ext cx="6781800" cy="1954213"/>
          </a:xfrm>
        </p:spPr>
        <p:txBody>
          <a:bodyPr/>
          <a:lstStyle/>
          <a:p>
            <a:r>
              <a:rPr lang="en-US"/>
              <a:t>Click to edit Master title style</a:t>
            </a:r>
            <a:endParaRPr lang="en-US" dirty="0"/>
          </a:p>
        </p:txBody>
      </p:sp>
    </p:spTree>
    <p:extLst>
      <p:ext uri="{BB962C8B-B14F-4D97-AF65-F5344CB8AC3E}">
        <p14:creationId xmlns:p14="http://schemas.microsoft.com/office/powerpoint/2010/main" val="2773975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7602" y="180826"/>
            <a:ext cx="1959173" cy="57931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0082" y="180826"/>
            <a:ext cx="5791795" cy="57931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257714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37264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685800" y="1295400"/>
            <a:ext cx="7696200" cy="1588"/>
          </a:xfrm>
          <a:prstGeom prst="line">
            <a:avLst/>
          </a:prstGeom>
          <a:noFill/>
          <a:ln w="6350" algn="ctr">
            <a:solidFill>
              <a:schemeClr val="accent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649288" y="404813"/>
            <a:ext cx="7837487" cy="890587"/>
          </a:xfrm>
        </p:spPr>
        <p:txBody>
          <a:bodyPr/>
          <a:lstStyle>
            <a:lvl1pPr>
              <a:lnSpc>
                <a:spcPts val="4000"/>
              </a:lnSpc>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600" b="1"/>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50955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3"/>
          <p:cNvCxnSpPr>
            <a:cxnSpLocks noChangeShapeType="1"/>
          </p:cNvCxnSpPr>
          <p:nvPr/>
        </p:nvCxnSpPr>
        <p:spPr bwMode="auto">
          <a:xfrm>
            <a:off x="685800" y="1295400"/>
            <a:ext cx="7696200" cy="1588"/>
          </a:xfrm>
          <a:prstGeom prst="line">
            <a:avLst/>
          </a:prstGeom>
          <a:noFill/>
          <a:ln w="6350" algn="ctr">
            <a:solidFill>
              <a:schemeClr val="accent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50081" y="1672530"/>
            <a:ext cx="3875484" cy="4423470"/>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11291" y="1672530"/>
            <a:ext cx="3875484" cy="4423470"/>
          </a:xfrm>
        </p:spPr>
        <p:txBody>
          <a:bodyPr/>
          <a:lstStyle>
            <a:lvl1pPr>
              <a:defRPr sz="1500"/>
            </a:lvl1pPr>
            <a:lvl2pPr>
              <a:defRPr sz="1300"/>
            </a:lvl2pPr>
            <a:lvl3pPr>
              <a:defRPr sz="11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665632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3"/>
          <p:cNvCxnSpPr>
            <a:cxnSpLocks noChangeShapeType="1"/>
          </p:cNvCxnSpPr>
          <p:nvPr/>
        </p:nvCxnSpPr>
        <p:spPr bwMode="auto">
          <a:xfrm>
            <a:off x="457200" y="1446213"/>
            <a:ext cx="7696200" cy="1587"/>
          </a:xfrm>
          <a:prstGeom prst="line">
            <a:avLst/>
          </a:prstGeom>
          <a:noFill/>
          <a:ln w="6350" algn="ctr">
            <a:solidFill>
              <a:schemeClr val="accent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57200" y="274588"/>
            <a:ext cx="8229600" cy="1142721"/>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348"/>
            <a:ext cx="4039791" cy="639589"/>
          </a:xfrm>
        </p:spPr>
        <p:txBody>
          <a:bodyPr anchor="b"/>
          <a:lstStyle>
            <a:lvl1pPr marL="0" indent="0">
              <a:buNone/>
              <a:defRPr sz="1300" b="1"/>
            </a:lvl1pPr>
            <a:lvl2pPr marL="249997" indent="0">
              <a:buNone/>
              <a:defRPr sz="1100" b="1"/>
            </a:lvl2pPr>
            <a:lvl3pPr marL="499994" indent="0">
              <a:buNone/>
              <a:defRPr sz="1000" b="1"/>
            </a:lvl3pPr>
            <a:lvl4pPr marL="749991" indent="0">
              <a:buNone/>
              <a:defRPr sz="900" b="1"/>
            </a:lvl4pPr>
            <a:lvl5pPr marL="999988" indent="0">
              <a:buNone/>
              <a:defRPr sz="900" b="1"/>
            </a:lvl5pPr>
            <a:lvl6pPr marL="1249985" indent="0">
              <a:buNone/>
              <a:defRPr sz="900" b="1"/>
            </a:lvl6pPr>
            <a:lvl7pPr marL="1499982" indent="0">
              <a:buNone/>
              <a:defRPr sz="900" b="1"/>
            </a:lvl7pPr>
            <a:lvl8pPr marL="1749979" indent="0">
              <a:buNone/>
              <a:defRPr sz="900" b="1"/>
            </a:lvl8pPr>
            <a:lvl9pPr marL="1999976" indent="0">
              <a:buNone/>
              <a:defRPr sz="900" b="1"/>
            </a:lvl9pPr>
          </a:lstStyle>
          <a:p>
            <a:pPr lvl="0"/>
            <a:r>
              <a:rPr lang="en-US"/>
              <a:t>Click to edit Master text styles</a:t>
            </a:r>
          </a:p>
        </p:txBody>
      </p:sp>
      <p:sp>
        <p:nvSpPr>
          <p:cNvPr id="4" name="Content Placeholder 3"/>
          <p:cNvSpPr>
            <a:spLocks noGrp="1"/>
          </p:cNvSpPr>
          <p:nvPr>
            <p:ph sz="half" idx="2"/>
          </p:nvPr>
        </p:nvSpPr>
        <p:spPr>
          <a:xfrm>
            <a:off x="457200" y="2174937"/>
            <a:ext cx="4039791" cy="3951387"/>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24" y="1535348"/>
            <a:ext cx="4041577" cy="639589"/>
          </a:xfrm>
        </p:spPr>
        <p:txBody>
          <a:bodyPr anchor="b"/>
          <a:lstStyle>
            <a:lvl1pPr marL="0" indent="0">
              <a:buNone/>
              <a:defRPr sz="1300" b="1"/>
            </a:lvl1pPr>
            <a:lvl2pPr marL="249997" indent="0">
              <a:buNone/>
              <a:defRPr sz="1100" b="1"/>
            </a:lvl2pPr>
            <a:lvl3pPr marL="499994" indent="0">
              <a:buNone/>
              <a:defRPr sz="1000" b="1"/>
            </a:lvl3pPr>
            <a:lvl4pPr marL="749991" indent="0">
              <a:buNone/>
              <a:defRPr sz="900" b="1"/>
            </a:lvl4pPr>
            <a:lvl5pPr marL="999988" indent="0">
              <a:buNone/>
              <a:defRPr sz="900" b="1"/>
            </a:lvl5pPr>
            <a:lvl6pPr marL="1249985" indent="0">
              <a:buNone/>
              <a:defRPr sz="900" b="1"/>
            </a:lvl6pPr>
            <a:lvl7pPr marL="1499982" indent="0">
              <a:buNone/>
              <a:defRPr sz="900" b="1"/>
            </a:lvl7pPr>
            <a:lvl8pPr marL="1749979" indent="0">
              <a:buNone/>
              <a:defRPr sz="900" b="1"/>
            </a:lvl8pPr>
            <a:lvl9pPr marL="1999976"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5224" y="2174937"/>
            <a:ext cx="4041577" cy="3951387"/>
          </a:xfrm>
        </p:spPr>
        <p:txBody>
          <a:bodyPr/>
          <a:lstStyle>
            <a:lvl1pPr>
              <a:defRPr sz="1300"/>
            </a:lvl1pPr>
            <a:lvl2pPr>
              <a:defRPr sz="11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729179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3"/>
          <p:cNvCxnSpPr>
            <a:cxnSpLocks noChangeShapeType="1"/>
          </p:cNvCxnSpPr>
          <p:nvPr/>
        </p:nvCxnSpPr>
        <p:spPr bwMode="auto">
          <a:xfrm>
            <a:off x="685800" y="1295400"/>
            <a:ext cx="7696200" cy="1588"/>
          </a:xfrm>
          <a:prstGeom prst="line">
            <a:avLst/>
          </a:prstGeom>
          <a:noFill/>
          <a:ln w="6350" algn="ctr">
            <a:solidFill>
              <a:schemeClr val="accent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3108133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62093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2913"/>
            <a:ext cx="3008412" cy="1161976"/>
          </a:xfrm>
        </p:spPr>
        <p:txBody>
          <a:bodyPr/>
          <a:lstStyle>
            <a:lvl1pPr algn="l">
              <a:defRPr sz="2800" b="0"/>
            </a:lvl1pPr>
          </a:lstStyle>
          <a:p>
            <a:r>
              <a:rPr lang="en-US"/>
              <a:t>Click to edit Master title style</a:t>
            </a:r>
            <a:endParaRPr lang="en-US" dirty="0"/>
          </a:p>
        </p:txBody>
      </p:sp>
      <p:sp>
        <p:nvSpPr>
          <p:cNvPr id="3" name="Content Placeholder 2"/>
          <p:cNvSpPr>
            <a:spLocks noGrp="1"/>
          </p:cNvSpPr>
          <p:nvPr>
            <p:ph idx="1"/>
          </p:nvPr>
        </p:nvSpPr>
        <p:spPr>
          <a:xfrm>
            <a:off x="3575447" y="272914"/>
            <a:ext cx="5111353" cy="5853410"/>
          </a:xfrm>
        </p:spPr>
        <p:txBody>
          <a:bodyPr/>
          <a:lstStyle>
            <a:lvl1pPr>
              <a:defRPr sz="17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4889"/>
            <a:ext cx="3008412" cy="4691435"/>
          </a:xfrm>
        </p:spPr>
        <p:txBody>
          <a:bodyPr/>
          <a:lstStyle>
            <a:lvl1pPr marL="0" indent="0">
              <a:buNone/>
              <a:defRPr sz="800"/>
            </a:lvl1pPr>
            <a:lvl2pPr marL="249997" indent="0">
              <a:buNone/>
              <a:defRPr sz="700"/>
            </a:lvl2pPr>
            <a:lvl3pPr marL="499994" indent="0">
              <a:buNone/>
              <a:defRPr sz="500"/>
            </a:lvl3pPr>
            <a:lvl4pPr marL="749991" indent="0">
              <a:buNone/>
              <a:defRPr sz="500"/>
            </a:lvl4pPr>
            <a:lvl5pPr marL="999988" indent="0">
              <a:buNone/>
              <a:defRPr sz="500"/>
            </a:lvl5pPr>
            <a:lvl6pPr marL="1249985" indent="0">
              <a:buNone/>
              <a:defRPr sz="500"/>
            </a:lvl6pPr>
            <a:lvl7pPr marL="1499982" indent="0">
              <a:buNone/>
              <a:defRPr sz="500"/>
            </a:lvl7pPr>
            <a:lvl8pPr marL="1749979" indent="0">
              <a:buNone/>
              <a:defRPr sz="500"/>
            </a:lvl8pPr>
            <a:lvl9pPr marL="1999976" indent="0">
              <a:buNone/>
              <a:defRPr sz="500"/>
            </a:lvl9pPr>
          </a:lstStyle>
          <a:p>
            <a:pPr lvl="0"/>
            <a:r>
              <a:rPr lang="en-US"/>
              <a:t>Click to edit Master text styles</a:t>
            </a:r>
          </a:p>
        </p:txBody>
      </p:sp>
    </p:spTree>
    <p:extLst>
      <p:ext uri="{BB962C8B-B14F-4D97-AF65-F5344CB8AC3E}">
        <p14:creationId xmlns:p14="http://schemas.microsoft.com/office/powerpoint/2010/main" val="11013542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89" y="4800265"/>
            <a:ext cx="5486400" cy="566756"/>
          </a:xfrm>
        </p:spPr>
        <p:txBody>
          <a:bodyPr/>
          <a:lstStyle>
            <a:lvl1pPr algn="l">
              <a:defRPr sz="1100" b="1"/>
            </a:lvl1pPr>
          </a:lstStyle>
          <a:p>
            <a:r>
              <a:rPr lang="en-US"/>
              <a:t>Click to edit Master title style</a:t>
            </a:r>
          </a:p>
        </p:txBody>
      </p:sp>
      <p:sp>
        <p:nvSpPr>
          <p:cNvPr id="3" name="Picture Placeholder 2"/>
          <p:cNvSpPr>
            <a:spLocks noGrp="1"/>
          </p:cNvSpPr>
          <p:nvPr>
            <p:ph type="pic" idx="1"/>
          </p:nvPr>
        </p:nvSpPr>
        <p:spPr>
          <a:xfrm>
            <a:off x="1792189" y="612800"/>
            <a:ext cx="5486400" cy="4114633"/>
          </a:xfrm>
        </p:spPr>
        <p:txBody>
          <a:bodyPr/>
          <a:lstStyle>
            <a:lvl1pPr marL="0" indent="0">
              <a:buNone/>
              <a:defRPr sz="1700"/>
            </a:lvl1pPr>
            <a:lvl2pPr marL="249997" indent="0">
              <a:buNone/>
              <a:defRPr sz="1500"/>
            </a:lvl2pPr>
            <a:lvl3pPr marL="499994" indent="0">
              <a:buNone/>
              <a:defRPr sz="1300"/>
            </a:lvl3pPr>
            <a:lvl4pPr marL="749991" indent="0">
              <a:buNone/>
              <a:defRPr sz="1100"/>
            </a:lvl4pPr>
            <a:lvl5pPr marL="999988" indent="0">
              <a:buNone/>
              <a:defRPr sz="1100"/>
            </a:lvl5pPr>
            <a:lvl6pPr marL="1249985" indent="0">
              <a:buNone/>
              <a:defRPr sz="1100"/>
            </a:lvl6pPr>
            <a:lvl7pPr marL="1499982" indent="0">
              <a:buNone/>
              <a:defRPr sz="1100"/>
            </a:lvl7pPr>
            <a:lvl8pPr marL="1749979" indent="0">
              <a:buNone/>
              <a:defRPr sz="1100"/>
            </a:lvl8pPr>
            <a:lvl9pPr marL="1999976" indent="0">
              <a:buNone/>
              <a:defRPr sz="1100"/>
            </a:lvl9pPr>
          </a:lstStyle>
          <a:p>
            <a:pPr lvl="0"/>
            <a:r>
              <a:rPr lang="en-US" noProof="0">
                <a:sym typeface="Arial" charset="0"/>
              </a:rPr>
              <a:t>Click icon to add picture</a:t>
            </a:r>
            <a:endParaRPr lang="en-US" noProof="0" dirty="0">
              <a:sym typeface="Arial" charset="0"/>
            </a:endParaRPr>
          </a:p>
        </p:txBody>
      </p:sp>
      <p:sp>
        <p:nvSpPr>
          <p:cNvPr id="4" name="Text Placeholder 3"/>
          <p:cNvSpPr>
            <a:spLocks noGrp="1"/>
          </p:cNvSpPr>
          <p:nvPr>
            <p:ph type="body" sz="half" idx="2"/>
          </p:nvPr>
        </p:nvSpPr>
        <p:spPr>
          <a:xfrm>
            <a:off x="1792189" y="5367022"/>
            <a:ext cx="5486400" cy="805346"/>
          </a:xfrm>
        </p:spPr>
        <p:txBody>
          <a:bodyPr/>
          <a:lstStyle>
            <a:lvl1pPr marL="0" indent="0">
              <a:buNone/>
              <a:defRPr sz="800"/>
            </a:lvl1pPr>
            <a:lvl2pPr marL="249997" indent="0">
              <a:buNone/>
              <a:defRPr sz="700"/>
            </a:lvl2pPr>
            <a:lvl3pPr marL="499994" indent="0">
              <a:buNone/>
              <a:defRPr sz="500"/>
            </a:lvl3pPr>
            <a:lvl4pPr marL="749991" indent="0">
              <a:buNone/>
              <a:defRPr sz="500"/>
            </a:lvl4pPr>
            <a:lvl5pPr marL="999988" indent="0">
              <a:buNone/>
              <a:defRPr sz="500"/>
            </a:lvl5pPr>
            <a:lvl6pPr marL="1249985" indent="0">
              <a:buNone/>
              <a:defRPr sz="500"/>
            </a:lvl6pPr>
            <a:lvl7pPr marL="1499982" indent="0">
              <a:buNone/>
              <a:defRPr sz="500"/>
            </a:lvl7pPr>
            <a:lvl8pPr marL="1749979" indent="0">
              <a:buNone/>
              <a:defRPr sz="500"/>
            </a:lvl8pPr>
            <a:lvl9pPr marL="1999976" indent="0">
              <a:buNone/>
              <a:defRPr sz="500"/>
            </a:lvl9pPr>
          </a:lstStyle>
          <a:p>
            <a:pPr lvl="0"/>
            <a:r>
              <a:rPr lang="en-US"/>
              <a:t>Click to edit Master text styles</a:t>
            </a:r>
          </a:p>
        </p:txBody>
      </p:sp>
    </p:spTree>
    <p:extLst>
      <p:ext uri="{BB962C8B-B14F-4D97-AF65-F5344CB8AC3E}">
        <p14:creationId xmlns:p14="http://schemas.microsoft.com/office/powerpoint/2010/main" val="355151785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685800" y="1295400"/>
            <a:ext cx="7696200" cy="1588"/>
          </a:xfrm>
          <a:prstGeom prst="line">
            <a:avLst/>
          </a:prstGeom>
          <a:noFill/>
          <a:ln w="6350" algn="ctr">
            <a:solidFill>
              <a:schemeClr val="accent2"/>
            </a:solidFill>
            <a:round/>
            <a:headEnd/>
            <a:tailEnd/>
          </a:ln>
          <a:extLst>
            <a:ext uri="{909E8E84-426E-40DD-AFC4-6F175D3DCCD1}">
              <a14:hiddenFill xmlns:a14="http://schemas.microsoft.com/office/drawing/2010/main">
                <a:noFill/>
              </a14:hiddenFill>
            </a:ext>
          </a:extLst>
        </p:spPr>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792822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7"/>
          <p:cNvSpPr>
            <a:spLocks noGrp="1" noChangeArrowheads="1"/>
          </p:cNvSpPr>
          <p:nvPr>
            <p:ph type="title"/>
          </p:nvPr>
        </p:nvSpPr>
        <p:spPr bwMode="auto">
          <a:xfrm>
            <a:off x="649288" y="404813"/>
            <a:ext cx="7837487"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27777" tIns="27777" rIns="27777" bIns="27777" numCol="1" anchor="b" anchorCtr="0" compatLnSpc="1">
            <a:prstTxWarp prst="textNoShape">
              <a:avLst/>
            </a:prstTxWarp>
          </a:bodyPr>
          <a:lstStyle/>
          <a:p>
            <a:pPr lvl="0"/>
            <a:r>
              <a:rPr lang="en-US">
                <a:sym typeface="Arial" panose="020B0604020202020204" pitchFamily="34" charset="0"/>
              </a:rPr>
              <a:t>Click to edit Master title style</a:t>
            </a:r>
          </a:p>
        </p:txBody>
      </p:sp>
      <p:sp>
        <p:nvSpPr>
          <p:cNvPr id="1027" name="Rectangle 8"/>
          <p:cNvSpPr>
            <a:spLocks noGrp="1" noChangeArrowheads="1"/>
          </p:cNvSpPr>
          <p:nvPr>
            <p:ph type="body" idx="1"/>
          </p:nvPr>
        </p:nvSpPr>
        <p:spPr bwMode="auto">
          <a:xfrm>
            <a:off x="649288" y="1752600"/>
            <a:ext cx="783748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27777" tIns="27777" rIns="27777" bIns="27777" numCol="1" anchor="t" anchorCtr="0" compatLnSpc="1">
            <a:prstTxWarp prst="textNoShape">
              <a:avLst/>
            </a:prstTxWarp>
          </a:bodyPr>
          <a:lstStyle/>
          <a:p>
            <a:pPr lvl="0"/>
            <a:r>
              <a:rPr lang="en-US">
                <a:sym typeface="Arial" panose="020B0604020202020204" pitchFamily="34" charset="0"/>
              </a:rPr>
              <a:t>Click to edit Master text styles</a:t>
            </a:r>
          </a:p>
          <a:p>
            <a:pPr lvl="1"/>
            <a:r>
              <a:rPr lang="en-US">
                <a:sym typeface="Arial" panose="020B0604020202020204" pitchFamily="34" charset="0"/>
              </a:rPr>
              <a:t>Second level</a:t>
            </a:r>
          </a:p>
          <a:p>
            <a:pPr lvl="2"/>
            <a:r>
              <a:rPr lang="en-US">
                <a:sym typeface="Arial" panose="020B0604020202020204" pitchFamily="34" charset="0"/>
              </a:rPr>
              <a:t>Third level</a:t>
            </a:r>
          </a:p>
          <a:p>
            <a:pPr lvl="3"/>
            <a:r>
              <a:rPr lang="en-US">
                <a:sym typeface="Arial" panose="020B0604020202020204" pitchFamily="34" charset="0"/>
              </a:rPr>
              <a:t>Fourth level</a:t>
            </a:r>
          </a:p>
          <a:p>
            <a:pPr lvl="4"/>
            <a:r>
              <a:rPr lang="en-US">
                <a:sym typeface="Arial" panose="020B0604020202020204" pitchFamily="34" charset="0"/>
              </a:rPr>
              <a:t>Fifth level</a:t>
            </a:r>
          </a:p>
        </p:txBody>
      </p:sp>
    </p:spTree>
    <p:extLst>
      <p:ext uri="{BB962C8B-B14F-4D97-AF65-F5344CB8AC3E}">
        <p14:creationId xmlns:p14="http://schemas.microsoft.com/office/powerpoint/2010/main" val="3457289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1" fontAlgn="base" hangingPunct="1">
        <a:spcBef>
          <a:spcPct val="0"/>
        </a:spcBef>
        <a:spcAft>
          <a:spcPct val="0"/>
        </a:spcAft>
        <a:defRPr sz="4400">
          <a:solidFill>
            <a:schemeClr val="tx1"/>
          </a:solidFill>
          <a:latin typeface="Garamond" pitchFamily="18" charset="0"/>
          <a:ea typeface="+mj-ea"/>
          <a:cs typeface="+mj-cs"/>
          <a:sym typeface="Arial" panose="020B0604020202020204" pitchFamily="34" charset="0"/>
        </a:defRPr>
      </a:lvl1pPr>
      <a:lvl2pPr algn="l" rtl="0" eaLnBrk="1" fontAlgn="base" hangingPunct="1">
        <a:spcBef>
          <a:spcPct val="0"/>
        </a:spcBef>
        <a:spcAft>
          <a:spcPct val="0"/>
        </a:spcAft>
        <a:defRPr sz="4400">
          <a:solidFill>
            <a:schemeClr val="tx1"/>
          </a:solidFill>
          <a:latin typeface="Garamond" pitchFamily="18" charset="0"/>
          <a:ea typeface="ヒラギノ角ゴ ProN W6" charset="0"/>
          <a:cs typeface="ヒラギノ角ゴ ProN W6" charset="0"/>
          <a:sym typeface="Arial" panose="020B0604020202020204" pitchFamily="34" charset="0"/>
        </a:defRPr>
      </a:lvl2pPr>
      <a:lvl3pPr algn="l" rtl="0" eaLnBrk="1" fontAlgn="base" hangingPunct="1">
        <a:spcBef>
          <a:spcPct val="0"/>
        </a:spcBef>
        <a:spcAft>
          <a:spcPct val="0"/>
        </a:spcAft>
        <a:defRPr sz="4400">
          <a:solidFill>
            <a:schemeClr val="tx1"/>
          </a:solidFill>
          <a:latin typeface="Garamond" pitchFamily="18" charset="0"/>
          <a:ea typeface="ヒラギノ角ゴ ProN W6" charset="0"/>
          <a:cs typeface="ヒラギノ角ゴ ProN W6" charset="0"/>
          <a:sym typeface="Arial" panose="020B0604020202020204" pitchFamily="34" charset="0"/>
        </a:defRPr>
      </a:lvl3pPr>
      <a:lvl4pPr algn="l" rtl="0" eaLnBrk="1" fontAlgn="base" hangingPunct="1">
        <a:spcBef>
          <a:spcPct val="0"/>
        </a:spcBef>
        <a:spcAft>
          <a:spcPct val="0"/>
        </a:spcAft>
        <a:defRPr sz="4400">
          <a:solidFill>
            <a:schemeClr val="tx1"/>
          </a:solidFill>
          <a:latin typeface="Garamond" pitchFamily="18" charset="0"/>
          <a:ea typeface="ヒラギノ角ゴ ProN W6" charset="0"/>
          <a:cs typeface="ヒラギノ角ゴ ProN W6" charset="0"/>
          <a:sym typeface="Arial" panose="020B0604020202020204" pitchFamily="34" charset="0"/>
        </a:defRPr>
      </a:lvl4pPr>
      <a:lvl5pPr algn="l" rtl="0" eaLnBrk="1" fontAlgn="base" hangingPunct="1">
        <a:spcBef>
          <a:spcPct val="0"/>
        </a:spcBef>
        <a:spcAft>
          <a:spcPct val="0"/>
        </a:spcAft>
        <a:defRPr sz="4400">
          <a:solidFill>
            <a:schemeClr val="tx1"/>
          </a:solidFill>
          <a:latin typeface="Garamond" pitchFamily="18" charset="0"/>
          <a:ea typeface="ヒラギノ角ゴ ProN W6" charset="0"/>
          <a:cs typeface="ヒラギノ角ゴ ProN W6" charset="0"/>
          <a:sym typeface="Arial" panose="020B0604020202020204" pitchFamily="34" charset="0"/>
        </a:defRPr>
      </a:lvl5pPr>
      <a:lvl6pPr marL="249997" algn="l" rtl="0" eaLnBrk="1" fontAlgn="base" hangingPunct="1">
        <a:spcBef>
          <a:spcPct val="0"/>
        </a:spcBef>
        <a:spcAft>
          <a:spcPct val="0"/>
        </a:spcAft>
        <a:defRPr sz="3800" b="1">
          <a:solidFill>
            <a:srgbClr val="FFFFFF"/>
          </a:solidFill>
          <a:latin typeface="Arial" charset="0"/>
          <a:ea typeface="ヒラギノ角ゴ ProN W6" charset="0"/>
          <a:cs typeface="ヒラギノ角ゴ ProN W6" charset="0"/>
          <a:sym typeface="Arial" charset="0"/>
        </a:defRPr>
      </a:lvl6pPr>
      <a:lvl7pPr marL="499994" algn="l" rtl="0" eaLnBrk="1" fontAlgn="base" hangingPunct="1">
        <a:spcBef>
          <a:spcPct val="0"/>
        </a:spcBef>
        <a:spcAft>
          <a:spcPct val="0"/>
        </a:spcAft>
        <a:defRPr sz="3800" b="1">
          <a:solidFill>
            <a:srgbClr val="FFFFFF"/>
          </a:solidFill>
          <a:latin typeface="Arial" charset="0"/>
          <a:ea typeface="ヒラギノ角ゴ ProN W6" charset="0"/>
          <a:cs typeface="ヒラギノ角ゴ ProN W6" charset="0"/>
          <a:sym typeface="Arial" charset="0"/>
        </a:defRPr>
      </a:lvl7pPr>
      <a:lvl8pPr marL="749991" algn="l" rtl="0" eaLnBrk="1" fontAlgn="base" hangingPunct="1">
        <a:spcBef>
          <a:spcPct val="0"/>
        </a:spcBef>
        <a:spcAft>
          <a:spcPct val="0"/>
        </a:spcAft>
        <a:defRPr sz="3800" b="1">
          <a:solidFill>
            <a:srgbClr val="FFFFFF"/>
          </a:solidFill>
          <a:latin typeface="Arial" charset="0"/>
          <a:ea typeface="ヒラギノ角ゴ ProN W6" charset="0"/>
          <a:cs typeface="ヒラギノ角ゴ ProN W6" charset="0"/>
          <a:sym typeface="Arial" charset="0"/>
        </a:defRPr>
      </a:lvl8pPr>
      <a:lvl9pPr marL="999988" algn="l" rtl="0" eaLnBrk="1" fontAlgn="base" hangingPunct="1">
        <a:spcBef>
          <a:spcPct val="0"/>
        </a:spcBef>
        <a:spcAft>
          <a:spcPct val="0"/>
        </a:spcAft>
        <a:defRPr sz="3800" b="1">
          <a:solidFill>
            <a:srgbClr val="FFFFFF"/>
          </a:solidFill>
          <a:latin typeface="Arial" charset="0"/>
          <a:ea typeface="ヒラギノ角ゴ ProN W6" charset="0"/>
          <a:cs typeface="ヒラギノ角ゴ ProN W6" charset="0"/>
          <a:sym typeface="Arial" charset="0"/>
        </a:defRPr>
      </a:lvl9pPr>
    </p:titleStyle>
    <p:bodyStyle>
      <a:lvl1pPr marL="374650" indent="-374650" algn="l" rtl="0" eaLnBrk="1" fontAlgn="base" hangingPunct="1">
        <a:spcBef>
          <a:spcPts val="1200"/>
        </a:spcBef>
        <a:spcAft>
          <a:spcPct val="0"/>
        </a:spcAft>
        <a:buClr>
          <a:schemeClr val="accent1"/>
        </a:buClr>
        <a:buSzPct val="140000"/>
        <a:buFont typeface="Arial" panose="020B0604020202020204" pitchFamily="34" charset="0"/>
        <a:buChar char="•"/>
        <a:defRPr sz="2700" b="1">
          <a:solidFill>
            <a:schemeClr val="tx1"/>
          </a:solidFill>
          <a:latin typeface="+mn-lt"/>
          <a:ea typeface="+mn-ea"/>
          <a:cs typeface="+mn-cs"/>
          <a:sym typeface="Arial" panose="020B0604020202020204" pitchFamily="34" charset="0"/>
        </a:defRPr>
      </a:lvl1pPr>
      <a:lvl2pPr marL="485775" indent="-374650" algn="l" rtl="0" eaLnBrk="1" fontAlgn="base" hangingPunct="1">
        <a:spcBef>
          <a:spcPts val="1200"/>
        </a:spcBef>
        <a:spcAft>
          <a:spcPct val="0"/>
        </a:spcAft>
        <a:buClr>
          <a:schemeClr val="accent1"/>
        </a:buClr>
        <a:buSzPct val="150000"/>
        <a:buFont typeface="Arial" panose="020B0604020202020204" pitchFamily="34" charset="0"/>
        <a:buChar char="-"/>
        <a:defRPr sz="2500" b="1">
          <a:solidFill>
            <a:schemeClr val="tx1"/>
          </a:solidFill>
          <a:latin typeface="+mn-lt"/>
          <a:ea typeface="+mn-ea"/>
          <a:cs typeface="+mn-cs"/>
          <a:sym typeface="Arial" panose="020B0604020202020204" pitchFamily="34" charset="0"/>
        </a:defRPr>
      </a:lvl2pPr>
      <a:lvl3pPr marL="623888" indent="-374650" algn="l" rtl="0" eaLnBrk="1" fontAlgn="base" hangingPunct="1">
        <a:spcBef>
          <a:spcPts val="1200"/>
        </a:spcBef>
        <a:spcAft>
          <a:spcPct val="0"/>
        </a:spcAft>
        <a:buClr>
          <a:schemeClr val="accent1"/>
        </a:buClr>
        <a:buSzPct val="171000"/>
        <a:buFont typeface="Arial" panose="020B0604020202020204" pitchFamily="34" charset="0"/>
        <a:buChar char="•"/>
        <a:defRPr sz="2200" b="1">
          <a:solidFill>
            <a:schemeClr val="tx1"/>
          </a:solidFill>
          <a:latin typeface="+mn-lt"/>
          <a:ea typeface="+mn-ea"/>
          <a:cs typeface="+mn-cs"/>
          <a:sym typeface="Arial" panose="020B0604020202020204" pitchFamily="34" charset="0"/>
        </a:defRPr>
      </a:lvl3pPr>
      <a:lvl4pPr marL="763588" indent="-374650" algn="l" rtl="0" eaLnBrk="1" fontAlgn="base" hangingPunct="1">
        <a:spcBef>
          <a:spcPts val="1200"/>
        </a:spcBef>
        <a:spcAft>
          <a:spcPct val="0"/>
        </a:spcAft>
        <a:buClr>
          <a:schemeClr val="accent1"/>
        </a:buClr>
        <a:buSzPct val="150000"/>
        <a:buFont typeface="Arial" panose="020B0604020202020204" pitchFamily="34" charset="0"/>
        <a:buChar char="-"/>
        <a:defRPr sz="1900" b="1">
          <a:solidFill>
            <a:schemeClr val="tx1"/>
          </a:solidFill>
          <a:latin typeface="+mn-lt"/>
          <a:ea typeface="+mn-ea"/>
          <a:cs typeface="+mn-cs"/>
          <a:sym typeface="Arial" panose="020B0604020202020204" pitchFamily="34" charset="0"/>
        </a:defRPr>
      </a:lvl4pPr>
      <a:lvl5pPr marL="901700" indent="-374650" algn="l" rtl="0" eaLnBrk="1" fontAlgn="base" hangingPunct="1">
        <a:spcBef>
          <a:spcPts val="1200"/>
        </a:spcBef>
        <a:spcAft>
          <a:spcPct val="0"/>
        </a:spcAft>
        <a:buClr>
          <a:schemeClr val="accent1"/>
        </a:buClr>
        <a:buSzPct val="171000"/>
        <a:buFont typeface="Arial" panose="020B0604020202020204" pitchFamily="34" charset="0"/>
        <a:buChar char="•"/>
        <a:defRPr sz="1600" b="1">
          <a:solidFill>
            <a:schemeClr val="tx1"/>
          </a:solidFill>
          <a:latin typeface="+mn-lt"/>
          <a:ea typeface="+mn-ea"/>
          <a:cs typeface="+mn-cs"/>
          <a:sym typeface="Arial" panose="020B0604020202020204" pitchFamily="34" charset="0"/>
        </a:defRPr>
      </a:lvl5pPr>
      <a:lvl6pPr marL="1152764" indent="-374995" algn="l" rtl="0" eaLnBrk="1" fontAlgn="base" hangingPunct="1">
        <a:spcBef>
          <a:spcPts val="1914"/>
        </a:spcBef>
        <a:spcAft>
          <a:spcPct val="0"/>
        </a:spcAft>
        <a:buClr>
          <a:srgbClr val="E7A211"/>
        </a:buClr>
        <a:buSzPct val="171000"/>
        <a:buFont typeface="Arial" charset="0"/>
        <a:buChar char="•"/>
        <a:defRPr sz="1600" b="1">
          <a:solidFill>
            <a:srgbClr val="FFFFFF"/>
          </a:solidFill>
          <a:latin typeface="+mn-lt"/>
          <a:ea typeface="+mn-ea"/>
          <a:cs typeface="+mn-cs"/>
          <a:sym typeface="Arial" charset="0"/>
        </a:defRPr>
      </a:lvl6pPr>
      <a:lvl7pPr marL="1402761" indent="-374995" algn="l" rtl="0" eaLnBrk="1" fontAlgn="base" hangingPunct="1">
        <a:spcBef>
          <a:spcPts val="1914"/>
        </a:spcBef>
        <a:spcAft>
          <a:spcPct val="0"/>
        </a:spcAft>
        <a:buClr>
          <a:srgbClr val="E7A211"/>
        </a:buClr>
        <a:buSzPct val="171000"/>
        <a:buFont typeface="Arial" charset="0"/>
        <a:buChar char="•"/>
        <a:defRPr sz="1600" b="1">
          <a:solidFill>
            <a:srgbClr val="FFFFFF"/>
          </a:solidFill>
          <a:latin typeface="+mn-lt"/>
          <a:ea typeface="+mn-ea"/>
          <a:cs typeface="+mn-cs"/>
          <a:sym typeface="Arial" charset="0"/>
        </a:defRPr>
      </a:lvl7pPr>
      <a:lvl8pPr marL="1652758" indent="-374995" algn="l" rtl="0" eaLnBrk="1" fontAlgn="base" hangingPunct="1">
        <a:spcBef>
          <a:spcPts val="1914"/>
        </a:spcBef>
        <a:spcAft>
          <a:spcPct val="0"/>
        </a:spcAft>
        <a:buClr>
          <a:srgbClr val="E7A211"/>
        </a:buClr>
        <a:buSzPct val="171000"/>
        <a:buFont typeface="Arial" charset="0"/>
        <a:buChar char="•"/>
        <a:defRPr sz="1600" b="1">
          <a:solidFill>
            <a:srgbClr val="FFFFFF"/>
          </a:solidFill>
          <a:latin typeface="+mn-lt"/>
          <a:ea typeface="+mn-ea"/>
          <a:cs typeface="+mn-cs"/>
          <a:sym typeface="Arial" charset="0"/>
        </a:defRPr>
      </a:lvl8pPr>
      <a:lvl9pPr marL="1902755" indent="-374995" algn="l" rtl="0" eaLnBrk="1" fontAlgn="base" hangingPunct="1">
        <a:spcBef>
          <a:spcPts val="1914"/>
        </a:spcBef>
        <a:spcAft>
          <a:spcPct val="0"/>
        </a:spcAft>
        <a:buClr>
          <a:srgbClr val="E7A211"/>
        </a:buClr>
        <a:buSzPct val="171000"/>
        <a:buFont typeface="Arial" charset="0"/>
        <a:buChar char="•"/>
        <a:defRPr sz="1600" b="1">
          <a:solidFill>
            <a:srgbClr val="FFFFFF"/>
          </a:solidFill>
          <a:latin typeface="+mn-lt"/>
          <a:ea typeface="+mn-ea"/>
          <a:cs typeface="+mn-cs"/>
          <a:sym typeface="Arial" charset="0"/>
        </a:defRPr>
      </a:lvl9pPr>
    </p:bodyStyle>
    <p:otherStyle>
      <a:defPPr>
        <a:defRPr lang="en-US"/>
      </a:defPPr>
      <a:lvl1pPr marL="0" algn="l" defTabSz="499994" rtl="0" eaLnBrk="1" latinLnBrk="0" hangingPunct="1">
        <a:defRPr sz="1000" kern="1200">
          <a:solidFill>
            <a:schemeClr val="tx1"/>
          </a:solidFill>
          <a:latin typeface="+mn-lt"/>
          <a:ea typeface="+mn-ea"/>
          <a:cs typeface="+mn-cs"/>
        </a:defRPr>
      </a:lvl1pPr>
      <a:lvl2pPr marL="249997" algn="l" defTabSz="499994" rtl="0" eaLnBrk="1" latinLnBrk="0" hangingPunct="1">
        <a:defRPr sz="1000" kern="1200">
          <a:solidFill>
            <a:schemeClr val="tx1"/>
          </a:solidFill>
          <a:latin typeface="+mn-lt"/>
          <a:ea typeface="+mn-ea"/>
          <a:cs typeface="+mn-cs"/>
        </a:defRPr>
      </a:lvl2pPr>
      <a:lvl3pPr marL="499994" algn="l" defTabSz="499994" rtl="0" eaLnBrk="1" latinLnBrk="0" hangingPunct="1">
        <a:defRPr sz="1000" kern="1200">
          <a:solidFill>
            <a:schemeClr val="tx1"/>
          </a:solidFill>
          <a:latin typeface="+mn-lt"/>
          <a:ea typeface="+mn-ea"/>
          <a:cs typeface="+mn-cs"/>
        </a:defRPr>
      </a:lvl3pPr>
      <a:lvl4pPr marL="749991" algn="l" defTabSz="499994" rtl="0" eaLnBrk="1" latinLnBrk="0" hangingPunct="1">
        <a:defRPr sz="1000" kern="1200">
          <a:solidFill>
            <a:schemeClr val="tx1"/>
          </a:solidFill>
          <a:latin typeface="+mn-lt"/>
          <a:ea typeface="+mn-ea"/>
          <a:cs typeface="+mn-cs"/>
        </a:defRPr>
      </a:lvl4pPr>
      <a:lvl5pPr marL="999988" algn="l" defTabSz="499994" rtl="0" eaLnBrk="1" latinLnBrk="0" hangingPunct="1">
        <a:defRPr sz="1000" kern="1200">
          <a:solidFill>
            <a:schemeClr val="tx1"/>
          </a:solidFill>
          <a:latin typeface="+mn-lt"/>
          <a:ea typeface="+mn-ea"/>
          <a:cs typeface="+mn-cs"/>
        </a:defRPr>
      </a:lvl5pPr>
      <a:lvl6pPr marL="1249985" algn="l" defTabSz="499994" rtl="0" eaLnBrk="1" latinLnBrk="0" hangingPunct="1">
        <a:defRPr sz="1000" kern="1200">
          <a:solidFill>
            <a:schemeClr val="tx1"/>
          </a:solidFill>
          <a:latin typeface="+mn-lt"/>
          <a:ea typeface="+mn-ea"/>
          <a:cs typeface="+mn-cs"/>
        </a:defRPr>
      </a:lvl6pPr>
      <a:lvl7pPr marL="1499982" algn="l" defTabSz="499994" rtl="0" eaLnBrk="1" latinLnBrk="0" hangingPunct="1">
        <a:defRPr sz="1000" kern="1200">
          <a:solidFill>
            <a:schemeClr val="tx1"/>
          </a:solidFill>
          <a:latin typeface="+mn-lt"/>
          <a:ea typeface="+mn-ea"/>
          <a:cs typeface="+mn-cs"/>
        </a:defRPr>
      </a:lvl7pPr>
      <a:lvl8pPr marL="1749979" algn="l" defTabSz="499994" rtl="0" eaLnBrk="1" latinLnBrk="0" hangingPunct="1">
        <a:defRPr sz="1000" kern="1200">
          <a:solidFill>
            <a:schemeClr val="tx1"/>
          </a:solidFill>
          <a:latin typeface="+mn-lt"/>
          <a:ea typeface="+mn-ea"/>
          <a:cs typeface="+mn-cs"/>
        </a:defRPr>
      </a:lvl8pPr>
      <a:lvl9pPr marL="1999976" algn="l" defTabSz="499994"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cdc.gov/hicpac/pdf/guidelines/eic_in_hcf_03.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ctrTitle" idx="4294967295"/>
          </p:nvPr>
        </p:nvSpPr>
        <p:spPr>
          <a:xfrm>
            <a:off x="457198" y="303556"/>
            <a:ext cx="8458199" cy="735323"/>
          </a:xfrm>
        </p:spPr>
        <p:txBody>
          <a:bodyPr/>
          <a:lstStyle/>
          <a:p>
            <a:pPr algn="ctr">
              <a:spcBef>
                <a:spcPts val="1200"/>
              </a:spcBef>
              <a:spcAft>
                <a:spcPts val="2400"/>
              </a:spcAft>
            </a:pPr>
            <a:r>
              <a:rPr lang="en-US" dirty="0"/>
              <a:t>Environmental Cleaning Tool Kit</a:t>
            </a:r>
          </a:p>
        </p:txBody>
      </p:sp>
      <p:cxnSp>
        <p:nvCxnSpPr>
          <p:cNvPr id="10243" name="Straight Connector 9"/>
          <p:cNvCxnSpPr>
            <a:cxnSpLocks noChangeShapeType="1"/>
          </p:cNvCxnSpPr>
          <p:nvPr/>
        </p:nvCxnSpPr>
        <p:spPr bwMode="auto">
          <a:xfrm>
            <a:off x="1381919" y="1219200"/>
            <a:ext cx="6477000" cy="0"/>
          </a:xfrm>
          <a:prstGeom prst="line">
            <a:avLst/>
          </a:prstGeom>
          <a:noFill/>
          <a:ln w="6350" algn="ctr">
            <a:solidFill>
              <a:schemeClr val="accent2"/>
            </a:solidFill>
            <a:round/>
            <a:headEnd/>
            <a:tailEnd/>
          </a:ln>
          <a:extLst>
            <a:ext uri="{909E8E84-426E-40DD-AFC4-6F175D3DCCD1}">
              <a14:hiddenFill xmlns:a14="http://schemas.microsoft.com/office/drawing/2010/main">
                <a:noFill/>
              </a14:hiddenFill>
            </a:ext>
          </a:extLst>
        </p:spPr>
      </p:cxnSp>
      <p:pic>
        <p:nvPicPr>
          <p:cNvPr id="10244"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5556250"/>
            <a:ext cx="29162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381919" y="4918548"/>
            <a:ext cx="6248400" cy="276225"/>
          </a:xfrm>
          <a:prstGeom prst="rect">
            <a:avLst/>
          </a:prstGeom>
          <a:noFill/>
        </p:spPr>
        <p:txBody>
          <a:bodyPr>
            <a:spAutoFit/>
          </a:bodyPr>
          <a:lstStyle/>
          <a:p>
            <a:pPr algn="ctr">
              <a:defRPr/>
            </a:pPr>
            <a:r>
              <a:rPr lang="en-US" sz="1200" i="1" dirty="0">
                <a:solidFill>
                  <a:schemeClr val="bg1">
                    <a:lumMod val="65000"/>
                  </a:schemeClr>
                </a:solidFill>
                <a:latin typeface="Gadugi" panose="020B0502040204020203" pitchFamily="34" charset="0"/>
              </a:rPr>
              <a:t>Funded through the AORN Foundation and supported by a grant from Ecolab</a:t>
            </a:r>
          </a:p>
        </p:txBody>
      </p:sp>
      <p:pic>
        <p:nvPicPr>
          <p:cNvPr id="1024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850" y="5616575"/>
            <a:ext cx="256540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5200" y="5546725"/>
            <a:ext cx="1990725" cy="62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115219" y="1919056"/>
            <a:ext cx="7010400" cy="1938992"/>
          </a:xfrm>
          <a:prstGeom prst="rect">
            <a:avLst/>
          </a:prstGeom>
        </p:spPr>
        <p:txBody>
          <a:bodyPr wrap="square">
            <a:spAutoFit/>
          </a:bodyPr>
          <a:lstStyle/>
          <a:p>
            <a:pPr algn="ctr"/>
            <a:r>
              <a:rPr lang="en-US" sz="4000" dirty="0">
                <a:solidFill>
                  <a:schemeClr val="bg1">
                    <a:lumMod val="50000"/>
                  </a:schemeClr>
                </a:solidFill>
              </a:rPr>
              <a:t>Cleaning in Preoperative and Postoperative Areas</a:t>
            </a:r>
          </a:p>
          <a:p>
            <a:pPr algn="ctr"/>
            <a:r>
              <a:rPr lang="en-US" sz="4000" dirty="0">
                <a:solidFill>
                  <a:schemeClr val="bg1">
                    <a:lumMod val="50000"/>
                  </a:schemeClr>
                </a:solidFill>
              </a:rPr>
              <a:t>Module 2 </a:t>
            </a:r>
          </a:p>
        </p:txBody>
      </p:sp>
    </p:spTree>
    <p:extLst>
      <p:ext uri="{BB962C8B-B14F-4D97-AF65-F5344CB8AC3E}">
        <p14:creationId xmlns:p14="http://schemas.microsoft.com/office/powerpoint/2010/main" val="321479481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Precautions</a:t>
            </a:r>
          </a:p>
        </p:txBody>
      </p:sp>
      <p:sp>
        <p:nvSpPr>
          <p:cNvPr id="3" name="Content Placeholder 2"/>
          <p:cNvSpPr>
            <a:spLocks noGrp="1"/>
          </p:cNvSpPr>
          <p:nvPr>
            <p:ph idx="1"/>
          </p:nvPr>
        </p:nvSpPr>
        <p:spPr/>
        <p:txBody>
          <a:bodyPr numCol="2"/>
          <a:lstStyle/>
          <a:p>
            <a:r>
              <a:rPr lang="en-US" dirty="0"/>
              <a:t>Always make sure to put on your personal protective equipment (PPE) before entering preoperative and postoperative rooms to clean</a:t>
            </a:r>
          </a:p>
          <a:p>
            <a:endParaRPr lang="en-US" dirty="0"/>
          </a:p>
          <a:p>
            <a:endParaRPr lang="en-US" dirty="0"/>
          </a:p>
          <a:p>
            <a:endParaRPr lang="en-US" dirty="0"/>
          </a:p>
          <a:p>
            <a:endParaRPr lang="en-US" dirty="0"/>
          </a:p>
          <a:p>
            <a:pPr marL="0" indent="0">
              <a:buNone/>
            </a:pP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69536" y="2362200"/>
            <a:ext cx="4038600" cy="2271713"/>
          </a:xfrm>
          <a:prstGeom prst="rect">
            <a:avLst/>
          </a:prstGeom>
        </p:spPr>
      </p:pic>
    </p:spTree>
    <p:extLst>
      <p:ext uri="{BB962C8B-B14F-4D97-AF65-F5344CB8AC3E}">
        <p14:creationId xmlns:p14="http://schemas.microsoft.com/office/powerpoint/2010/main" val="196611481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must be cleaned?</a:t>
            </a:r>
          </a:p>
        </p:txBody>
      </p:sp>
      <p:sp>
        <p:nvSpPr>
          <p:cNvPr id="3" name="Content Placeholder 2"/>
          <p:cNvSpPr>
            <a:spLocks noGrp="1"/>
          </p:cNvSpPr>
          <p:nvPr>
            <p:ph idx="1"/>
          </p:nvPr>
        </p:nvSpPr>
        <p:spPr/>
        <p:txBody>
          <a:bodyPr/>
          <a:lstStyle/>
          <a:p>
            <a:r>
              <a:rPr lang="en-US" dirty="0"/>
              <a:t>Mobile and fixed equipment</a:t>
            </a:r>
          </a:p>
          <a:p>
            <a:pPr lvl="1"/>
            <a:r>
              <a:rPr lang="en-US" dirty="0"/>
              <a:t>imaging viewers</a:t>
            </a:r>
          </a:p>
          <a:p>
            <a:pPr lvl="1"/>
            <a:r>
              <a:rPr lang="en-US" dirty="0"/>
              <a:t>patient warming equipment</a:t>
            </a:r>
          </a:p>
          <a:p>
            <a:pPr lvl="1"/>
            <a:r>
              <a:rPr lang="en-US" dirty="0"/>
              <a:t>medical gas regulators</a:t>
            </a:r>
          </a:p>
          <a:p>
            <a:pPr lvl="1"/>
            <a:r>
              <a:rPr lang="en-US" dirty="0"/>
              <a:t>radiology equipment</a:t>
            </a:r>
          </a:p>
          <a:p>
            <a:pPr lvl="1"/>
            <a:r>
              <a:rPr lang="en-US" dirty="0"/>
              <a:t>suction regulators</a:t>
            </a:r>
          </a:p>
          <a:p>
            <a:endParaRPr lang="en-US" dirty="0"/>
          </a:p>
        </p:txBody>
      </p:sp>
    </p:spTree>
    <p:extLst>
      <p:ext uri="{BB962C8B-B14F-4D97-AF65-F5344CB8AC3E}">
        <p14:creationId xmlns:p14="http://schemas.microsoft.com/office/powerpoint/2010/main" val="111455479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must be cleaned?</a:t>
            </a:r>
          </a:p>
        </p:txBody>
      </p:sp>
      <p:sp>
        <p:nvSpPr>
          <p:cNvPr id="3" name="Content Placeholder 2"/>
          <p:cNvSpPr>
            <a:spLocks noGrp="1"/>
          </p:cNvSpPr>
          <p:nvPr>
            <p:ph idx="1"/>
          </p:nvPr>
        </p:nvSpPr>
        <p:spPr/>
        <p:txBody>
          <a:bodyPr/>
          <a:lstStyle/>
          <a:p>
            <a:r>
              <a:rPr lang="en-US" dirty="0"/>
              <a:t>Chairs and stools</a:t>
            </a:r>
          </a:p>
          <a:p>
            <a:r>
              <a:rPr lang="en-US" dirty="0"/>
              <a:t>Furniture</a:t>
            </a:r>
          </a:p>
          <a:p>
            <a:r>
              <a:rPr lang="en-US" dirty="0"/>
              <a:t>Storage cabinets</a:t>
            </a:r>
          </a:p>
          <a:p>
            <a:r>
              <a:rPr lang="en-US" dirty="0"/>
              <a:t>Supply carts</a:t>
            </a:r>
          </a:p>
          <a:p>
            <a:r>
              <a:rPr lang="en-US" dirty="0"/>
              <a:t>Trash and linen receptacles</a:t>
            </a:r>
          </a:p>
          <a:p>
            <a:pPr marL="0" indent="0">
              <a:buNone/>
            </a:pPr>
            <a:endParaRPr lang="en-US" dirty="0"/>
          </a:p>
        </p:txBody>
      </p:sp>
    </p:spTree>
    <p:extLst>
      <p:ext uri="{BB962C8B-B14F-4D97-AF65-F5344CB8AC3E}">
        <p14:creationId xmlns:p14="http://schemas.microsoft.com/office/powerpoint/2010/main" val="73787385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must be cleaned?</a:t>
            </a:r>
          </a:p>
        </p:txBody>
      </p:sp>
      <p:sp>
        <p:nvSpPr>
          <p:cNvPr id="3" name="Content Placeholder 2"/>
          <p:cNvSpPr>
            <a:spLocks noGrp="1"/>
          </p:cNvSpPr>
          <p:nvPr>
            <p:ph idx="1"/>
          </p:nvPr>
        </p:nvSpPr>
        <p:spPr/>
        <p:txBody>
          <a:bodyPr numCol="2"/>
          <a:lstStyle/>
          <a:p>
            <a:pPr lvl="1">
              <a:buFont typeface="Arial" panose="020B0604020202020204" pitchFamily="34" charset="0"/>
              <a:buChar char="•"/>
            </a:pPr>
            <a:r>
              <a:rPr lang="en-US" sz="2000" dirty="0"/>
              <a:t>Computers and accessories</a:t>
            </a:r>
          </a:p>
          <a:p>
            <a:pPr lvl="2"/>
            <a:r>
              <a:rPr lang="en-US" sz="1800" dirty="0"/>
              <a:t>Keyboard</a:t>
            </a:r>
          </a:p>
          <a:p>
            <a:pPr lvl="2"/>
            <a:r>
              <a:rPr lang="en-US" sz="1800" dirty="0"/>
              <a:t>Mouse</a:t>
            </a:r>
          </a:p>
          <a:p>
            <a:pPr lvl="1">
              <a:buFont typeface="Arial" panose="020B0604020202020204" pitchFamily="34" charset="0"/>
              <a:buChar char="•"/>
            </a:pPr>
            <a:r>
              <a:rPr lang="en-US" sz="2000" dirty="0"/>
              <a:t>Touch screen</a:t>
            </a:r>
          </a:p>
          <a:p>
            <a:pPr lvl="1">
              <a:buFont typeface="Arial" panose="020B0604020202020204" pitchFamily="34" charset="0"/>
              <a:buChar char="•"/>
            </a:pPr>
            <a:r>
              <a:rPr lang="en-US" sz="2000" dirty="0"/>
              <a:t>Door handles &amp; push plates</a:t>
            </a:r>
          </a:p>
          <a:p>
            <a:pPr lvl="1">
              <a:buFont typeface="Arial" panose="020B0604020202020204" pitchFamily="34" charset="0"/>
              <a:buChar char="•"/>
            </a:pPr>
            <a:r>
              <a:rPr lang="en-US" sz="2000" dirty="0"/>
              <a:t>Light switches</a:t>
            </a:r>
          </a:p>
          <a:p>
            <a:pPr lvl="1">
              <a:buFont typeface="Arial" panose="020B0604020202020204" pitchFamily="34" charset="0"/>
              <a:buChar char="•"/>
            </a:pPr>
            <a:r>
              <a:rPr lang="en-US" sz="2000" dirty="0"/>
              <a:t>Telephones &amp; mobile communication devices</a:t>
            </a:r>
          </a:p>
          <a:p>
            <a:pPr lvl="1"/>
            <a:endParaRPr lang="en-US" dirty="0"/>
          </a:p>
          <a:p>
            <a:pPr marL="457200" lvl="1" indent="0">
              <a:buNone/>
            </a:pPr>
            <a:endParaRPr lang="en-US" dirty="0"/>
          </a:p>
        </p:txBody>
      </p:sp>
    </p:spTree>
    <p:extLst>
      <p:ext uri="{BB962C8B-B14F-4D97-AF65-F5344CB8AC3E}">
        <p14:creationId xmlns:p14="http://schemas.microsoft.com/office/powerpoint/2010/main" val="14011663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must be cleaned?</a:t>
            </a:r>
          </a:p>
        </p:txBody>
      </p:sp>
      <p:sp>
        <p:nvSpPr>
          <p:cNvPr id="3" name="Content Placeholder 2"/>
          <p:cNvSpPr>
            <a:spLocks noGrp="1"/>
          </p:cNvSpPr>
          <p:nvPr>
            <p:ph idx="4294967295"/>
          </p:nvPr>
        </p:nvSpPr>
        <p:spPr>
          <a:xfrm>
            <a:off x="533400" y="1524000"/>
            <a:ext cx="8229600" cy="4525963"/>
          </a:xfrm>
        </p:spPr>
        <p:txBody>
          <a:bodyPr numCol="1"/>
          <a:lstStyle/>
          <a:p>
            <a:r>
              <a:rPr lang="en-US" dirty="0"/>
              <a:t>In the preoperative and postoperative care areas</a:t>
            </a:r>
          </a:p>
          <a:p>
            <a:pPr lvl="1"/>
            <a:r>
              <a:rPr lang="en-US" dirty="0"/>
              <a:t>call light</a:t>
            </a:r>
          </a:p>
          <a:p>
            <a:pPr lvl="1"/>
            <a:r>
              <a:rPr lang="en-US" dirty="0"/>
              <a:t>over-the-bed table</a:t>
            </a:r>
          </a:p>
          <a:p>
            <a:pPr lvl="1"/>
            <a:r>
              <a:rPr lang="en-US" dirty="0"/>
              <a:t>patient bed</a:t>
            </a:r>
          </a:p>
          <a:p>
            <a:pPr lvl="1"/>
            <a:r>
              <a:rPr lang="en-US" dirty="0"/>
              <a:t>patient monitor				</a:t>
            </a:r>
          </a:p>
          <a:p>
            <a:pPr lvl="1"/>
            <a:r>
              <a:rPr lang="en-US" dirty="0"/>
              <a:t>television remote control</a:t>
            </a:r>
          </a:p>
        </p:txBody>
      </p:sp>
    </p:spTree>
    <p:extLst>
      <p:ext uri="{BB962C8B-B14F-4D97-AF65-F5344CB8AC3E}">
        <p14:creationId xmlns:p14="http://schemas.microsoft.com/office/powerpoint/2010/main" val="40985054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4288" y="914400"/>
            <a:ext cx="9129712" cy="5135563"/>
          </a:xfrm>
        </p:spPr>
      </p:pic>
    </p:spTree>
    <p:extLst>
      <p:ext uri="{BB962C8B-B14F-4D97-AF65-F5344CB8AC3E}">
        <p14:creationId xmlns:p14="http://schemas.microsoft.com/office/powerpoint/2010/main" val="115089976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9600"/>
            <a:ext cx="9144000" cy="5836596"/>
          </a:xfrm>
          <a:prstGeom prst="rect">
            <a:avLst/>
          </a:prstGeom>
        </p:spPr>
      </p:pic>
    </p:spTree>
    <p:extLst>
      <p:ext uri="{BB962C8B-B14F-4D97-AF65-F5344CB8AC3E}">
        <p14:creationId xmlns:p14="http://schemas.microsoft.com/office/powerpoint/2010/main" val="289638249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4800" y="685800"/>
            <a:ext cx="8506177" cy="4784725"/>
          </a:xfrm>
        </p:spPr>
      </p:pic>
    </p:spTree>
    <p:extLst>
      <p:ext uri="{BB962C8B-B14F-4D97-AF65-F5344CB8AC3E}">
        <p14:creationId xmlns:p14="http://schemas.microsoft.com/office/powerpoint/2010/main" val="202427949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457200"/>
            <a:ext cx="7924800" cy="5562600"/>
          </a:xfrm>
        </p:spPr>
      </p:pic>
    </p:spTree>
    <p:extLst>
      <p:ext uri="{BB962C8B-B14F-4D97-AF65-F5344CB8AC3E}">
        <p14:creationId xmlns:p14="http://schemas.microsoft.com/office/powerpoint/2010/main" val="402536833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914400"/>
            <a:ext cx="8181623" cy="4602163"/>
          </a:xfrm>
        </p:spPr>
      </p:pic>
    </p:spTree>
    <p:extLst>
      <p:ext uri="{BB962C8B-B14F-4D97-AF65-F5344CB8AC3E}">
        <p14:creationId xmlns:p14="http://schemas.microsoft.com/office/powerpoint/2010/main" val="346948042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dirty="0"/>
              <a:t>Upon completion of this module, participants will be able to:</a:t>
            </a:r>
          </a:p>
          <a:p>
            <a:pPr lvl="1"/>
            <a:r>
              <a:rPr lang="en-US" dirty="0"/>
              <a:t>describe appropriate cleaning methods;</a:t>
            </a:r>
          </a:p>
          <a:p>
            <a:pPr lvl="1"/>
            <a:r>
              <a:rPr lang="en-US" dirty="0"/>
              <a:t>list high-touch objects in the preoperative and postoperative environment;</a:t>
            </a:r>
          </a:p>
          <a:p>
            <a:pPr lvl="1"/>
            <a:r>
              <a:rPr lang="en-US" dirty="0"/>
              <a:t>discuss how often cleaning should occur, and;</a:t>
            </a:r>
          </a:p>
          <a:p>
            <a:pPr lvl="1"/>
            <a:r>
              <a:rPr lang="en-US" dirty="0"/>
              <a:t>describe the difference between turnover clean and terminal clean.</a:t>
            </a:r>
          </a:p>
        </p:txBody>
      </p:sp>
    </p:spTree>
    <p:extLst>
      <p:ext uri="{BB962C8B-B14F-4D97-AF65-F5344CB8AC3E}">
        <p14:creationId xmlns:p14="http://schemas.microsoft.com/office/powerpoint/2010/main" val="225957815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990600"/>
            <a:ext cx="8046156" cy="4525963"/>
          </a:xfrm>
        </p:spPr>
      </p:pic>
    </p:spTree>
    <p:extLst>
      <p:ext uri="{BB962C8B-B14F-4D97-AF65-F5344CB8AC3E}">
        <p14:creationId xmlns:p14="http://schemas.microsoft.com/office/powerpoint/2010/main" val="3632692914"/>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Terminal Cleaning in the Preoperative and Postoperative Care Area</a:t>
            </a: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973574" y="1752600"/>
            <a:ext cx="5188915" cy="4343400"/>
          </a:xfrm>
          <a:prstGeom prst="rect">
            <a:avLst/>
          </a:prstGeom>
          <a:noFill/>
          <a:ln w="9525">
            <a:solidFill>
              <a:schemeClr val="accent4"/>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81200" y="6126163"/>
            <a:ext cx="5410200" cy="400110"/>
          </a:xfrm>
          <a:prstGeom prst="rect">
            <a:avLst/>
          </a:prstGeom>
        </p:spPr>
        <p:txBody>
          <a:bodyPr wrap="square">
            <a:spAutoFit/>
          </a:bodyPr>
          <a:lstStyle/>
          <a:p>
            <a:r>
              <a:rPr lang="en-US" sz="1000" i="1" dirty="0"/>
              <a:t>Adapted with permission from Perioperative Standards and Recommended Practices.  </a:t>
            </a:r>
          </a:p>
          <a:p>
            <a:r>
              <a:rPr lang="en-US" sz="1000" i="1" dirty="0"/>
              <a:t>Copyright © 2014, AORN, </a:t>
            </a:r>
            <a:r>
              <a:rPr lang="en-US" sz="1000" i="1" dirty="0" err="1"/>
              <a:t>Inc</a:t>
            </a:r>
            <a:r>
              <a:rPr lang="en-US" sz="1000" i="1" dirty="0"/>
              <a:t>, 2170 S. Parker Road, Suite 400, Denver, CO 80231. All rights reserved. </a:t>
            </a:r>
          </a:p>
        </p:txBody>
      </p:sp>
    </p:spTree>
    <p:extLst>
      <p:ext uri="{BB962C8B-B14F-4D97-AF65-F5344CB8AC3E}">
        <p14:creationId xmlns:p14="http://schemas.microsoft.com/office/powerpoint/2010/main" val="323011142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Before Disinfecting</a:t>
            </a:r>
          </a:p>
        </p:txBody>
      </p:sp>
      <p:sp>
        <p:nvSpPr>
          <p:cNvPr id="3" name="Content Placeholder 2"/>
          <p:cNvSpPr>
            <a:spLocks noGrp="1"/>
          </p:cNvSpPr>
          <p:nvPr>
            <p:ph idx="1"/>
          </p:nvPr>
        </p:nvSpPr>
        <p:spPr/>
        <p:txBody>
          <a:bodyPr/>
          <a:lstStyle/>
          <a:p>
            <a:r>
              <a:rPr lang="en-US" dirty="0"/>
              <a:t>Cleaning of visible soil or dirt from objects is very important</a:t>
            </a:r>
          </a:p>
          <a:p>
            <a:pPr lvl="1"/>
            <a:r>
              <a:rPr lang="en-US" dirty="0"/>
              <a:t>soil and dirt can be a barrier stopping the disinfectant from working to kill germs on the surface</a:t>
            </a:r>
          </a:p>
          <a:p>
            <a:pPr marL="457200" lvl="1" indent="0">
              <a:buNone/>
            </a:pPr>
            <a:endParaRPr lang="en-US" dirty="0"/>
          </a:p>
        </p:txBody>
      </p:sp>
    </p:spTree>
    <p:extLst>
      <p:ext uri="{BB962C8B-B14F-4D97-AF65-F5344CB8AC3E}">
        <p14:creationId xmlns:p14="http://schemas.microsoft.com/office/powerpoint/2010/main" val="366533989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3886200"/>
            <a:ext cx="4191000" cy="2788180"/>
          </a:xfrm>
          <a:prstGeom prst="rect">
            <a:avLst/>
          </a:prstGeom>
        </p:spPr>
      </p:pic>
      <p:sp>
        <p:nvSpPr>
          <p:cNvPr id="2" name="Title 1"/>
          <p:cNvSpPr>
            <a:spLocks noGrp="1"/>
          </p:cNvSpPr>
          <p:nvPr>
            <p:ph type="title"/>
          </p:nvPr>
        </p:nvSpPr>
        <p:spPr/>
        <p:txBody>
          <a:bodyPr/>
          <a:lstStyle/>
          <a:p>
            <a:r>
              <a:rPr lang="en-US" dirty="0"/>
              <a:t>Terminal Cleaning</a:t>
            </a:r>
          </a:p>
        </p:txBody>
      </p:sp>
      <p:sp>
        <p:nvSpPr>
          <p:cNvPr id="3" name="Content Placeholder 2"/>
          <p:cNvSpPr>
            <a:spLocks noGrp="1"/>
          </p:cNvSpPr>
          <p:nvPr>
            <p:ph idx="1"/>
          </p:nvPr>
        </p:nvSpPr>
        <p:spPr>
          <a:xfrm>
            <a:off x="257175" y="1440579"/>
            <a:ext cx="8229600" cy="4525963"/>
          </a:xfrm>
        </p:spPr>
        <p:txBody>
          <a:bodyPr numCol="1">
            <a:normAutofit/>
          </a:bodyPr>
          <a:lstStyle/>
          <a:p>
            <a:r>
              <a:rPr lang="en-US" dirty="0"/>
              <a:t>Clean and disinfect </a:t>
            </a:r>
          </a:p>
          <a:p>
            <a:pPr lvl="1"/>
            <a:r>
              <a:rPr lang="en-US" dirty="0"/>
              <a:t>all exposed surfaces</a:t>
            </a:r>
          </a:p>
          <a:p>
            <a:pPr lvl="1"/>
            <a:r>
              <a:rPr lang="en-US" dirty="0"/>
              <a:t>including wheels and casters</a:t>
            </a:r>
          </a:p>
          <a:p>
            <a:pPr lvl="1"/>
            <a:r>
              <a:rPr lang="en-US" dirty="0"/>
              <a:t>all equipment in the room </a:t>
            </a:r>
          </a:p>
          <a:p>
            <a:r>
              <a:rPr lang="en-US" dirty="0"/>
              <a:t>Move the equipment around the room to clean the floor underneath </a:t>
            </a:r>
          </a:p>
          <a:p>
            <a:pPr marL="0" indent="0">
              <a:buNone/>
            </a:pPr>
            <a:endParaRPr lang="en-US" dirty="0"/>
          </a:p>
          <a:p>
            <a:pPr marL="0" indent="0">
              <a:buNone/>
            </a:pPr>
            <a:endParaRPr lang="en-US" dirty="0"/>
          </a:p>
        </p:txBody>
      </p:sp>
      <p:sp>
        <p:nvSpPr>
          <p:cNvPr id="7" name="Right Arrow 6"/>
          <p:cNvSpPr/>
          <p:nvPr/>
        </p:nvSpPr>
        <p:spPr>
          <a:xfrm>
            <a:off x="3276600" y="596654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734214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Detergent or Disinfectant?</a:t>
            </a:r>
          </a:p>
        </p:txBody>
      </p:sp>
      <p:sp>
        <p:nvSpPr>
          <p:cNvPr id="3" name="Content Placeholder 2"/>
          <p:cNvSpPr>
            <a:spLocks noGrp="1"/>
          </p:cNvSpPr>
          <p:nvPr>
            <p:ph idx="1"/>
          </p:nvPr>
        </p:nvSpPr>
        <p:spPr/>
        <p:txBody>
          <a:bodyPr/>
          <a:lstStyle/>
          <a:p>
            <a:r>
              <a:rPr lang="en-US" dirty="0"/>
              <a:t>Use a detergent before using a disinfectant to make sure all soil and dirt are removed if equipment is visibly dirty</a:t>
            </a:r>
          </a:p>
          <a:p>
            <a:r>
              <a:rPr lang="en-US" dirty="0"/>
              <a:t>Products are </a:t>
            </a:r>
          </a:p>
          <a:p>
            <a:pPr lvl="1"/>
            <a:r>
              <a:rPr lang="en-US" dirty="0"/>
              <a:t>one step: combined detergent and disinfectant</a:t>
            </a:r>
          </a:p>
          <a:p>
            <a:pPr lvl="1"/>
            <a:r>
              <a:rPr lang="en-US" dirty="0"/>
              <a:t>two step: two separate products for detergent and disinfectant</a:t>
            </a:r>
          </a:p>
        </p:txBody>
      </p:sp>
    </p:spTree>
    <p:extLst>
      <p:ext uri="{BB962C8B-B14F-4D97-AF65-F5344CB8AC3E}">
        <p14:creationId xmlns:p14="http://schemas.microsoft.com/office/powerpoint/2010/main" val="331586287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should be cleaned first?</a:t>
            </a:r>
          </a:p>
        </p:txBody>
      </p:sp>
      <p:sp>
        <p:nvSpPr>
          <p:cNvPr id="3" name="Content Placeholder 2"/>
          <p:cNvSpPr>
            <a:spLocks noGrp="1"/>
          </p:cNvSpPr>
          <p:nvPr>
            <p:ph idx="1"/>
          </p:nvPr>
        </p:nvSpPr>
        <p:spPr/>
        <p:txBody>
          <a:bodyPr/>
          <a:lstStyle/>
          <a:p>
            <a:r>
              <a:rPr lang="en-US" dirty="0"/>
              <a:t>Clean from </a:t>
            </a:r>
          </a:p>
          <a:p>
            <a:pPr marL="0" indent="0">
              <a:buNone/>
            </a:pPr>
            <a:r>
              <a:rPr lang="en-US" dirty="0"/>
              <a:t>	1. top to bottom</a:t>
            </a:r>
          </a:p>
          <a:p>
            <a:pPr marL="0" indent="0">
              <a:buNone/>
            </a:pPr>
            <a:r>
              <a:rPr lang="en-US" dirty="0"/>
              <a:t>	2. clean to dirty areas</a:t>
            </a:r>
          </a:p>
          <a:p>
            <a:pPr marL="0" indent="0">
              <a:buNone/>
            </a:pPr>
            <a:endParaRPr lang="en-US" dirty="0"/>
          </a:p>
          <a:p>
            <a:r>
              <a:rPr lang="en-US" dirty="0"/>
              <a:t>Clockwise or counter-clockwise cleaning may be performed when used along with clean-to-dirty and top-to-bottom cleaning methods</a:t>
            </a:r>
          </a:p>
          <a:p>
            <a:pPr marL="0" indent="0">
              <a:buNone/>
            </a:pPr>
            <a:endParaRPr lang="en-US" dirty="0"/>
          </a:p>
        </p:txBody>
      </p:sp>
    </p:spTree>
    <p:extLst>
      <p:ext uri="{BB962C8B-B14F-4D97-AF65-F5344CB8AC3E}">
        <p14:creationId xmlns:p14="http://schemas.microsoft.com/office/powerpoint/2010/main" val="3110641604"/>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Turnover Cleaning in the Preoperative and Postoperative Patient Care Area</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7629145" cy="40919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762000" y="6172200"/>
            <a:ext cx="6595872" cy="400110"/>
          </a:xfrm>
          <a:prstGeom prst="rect">
            <a:avLst/>
          </a:prstGeom>
        </p:spPr>
        <p:txBody>
          <a:bodyPr wrap="square">
            <a:spAutoFit/>
          </a:bodyPr>
          <a:lstStyle/>
          <a:p>
            <a:r>
              <a:rPr lang="en-US" sz="1000" i="1" dirty="0"/>
              <a:t>Adapted with permission from Perioperative Standards and Recommended Practices.  </a:t>
            </a:r>
          </a:p>
          <a:p>
            <a:r>
              <a:rPr lang="en-US" sz="1000" i="1" dirty="0"/>
              <a:t>Copyright © 2014, AORN, </a:t>
            </a:r>
            <a:r>
              <a:rPr lang="en-US" sz="1000" i="1" dirty="0" err="1"/>
              <a:t>Inc</a:t>
            </a:r>
            <a:r>
              <a:rPr lang="en-US" sz="1000" i="1" dirty="0"/>
              <a:t>, 2170 S. Parker Road, Suite 400, Denver, CO 80231. All rights reserved. </a:t>
            </a:r>
          </a:p>
        </p:txBody>
      </p:sp>
    </p:spTree>
    <p:extLst>
      <p:ext uri="{BB962C8B-B14F-4D97-AF65-F5344CB8AC3E}">
        <p14:creationId xmlns:p14="http://schemas.microsoft.com/office/powerpoint/2010/main" val="112210945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66383"/>
            <a:ext cx="8229600" cy="1143000"/>
          </a:xfrm>
        </p:spPr>
        <p:txBody>
          <a:bodyPr/>
          <a:lstStyle/>
          <a:p>
            <a:r>
              <a:rPr lang="en-US" dirty="0"/>
              <a:t>Cleaning</a:t>
            </a:r>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4152" y="1524001"/>
            <a:ext cx="8001000" cy="4724400"/>
          </a:xfrm>
          <a:prstGeom prst="rect">
            <a:avLst/>
          </a:prstGeom>
          <a:noFill/>
          <a:ln>
            <a:solidFill>
              <a:srgbClr val="7030A0"/>
            </a:solidFill>
          </a:ln>
        </p:spPr>
      </p:pic>
    </p:spTree>
    <p:extLst>
      <p:ext uri="{BB962C8B-B14F-4D97-AF65-F5344CB8AC3E}">
        <p14:creationId xmlns:p14="http://schemas.microsoft.com/office/powerpoint/2010/main" val="396074849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Floor Cleaning</a:t>
            </a:r>
          </a:p>
        </p:txBody>
      </p:sp>
      <p:sp>
        <p:nvSpPr>
          <p:cNvPr id="3" name="Content Placeholder 2"/>
          <p:cNvSpPr>
            <a:spLocks noGrp="1"/>
          </p:cNvSpPr>
          <p:nvPr>
            <p:ph idx="1"/>
          </p:nvPr>
        </p:nvSpPr>
        <p:spPr/>
        <p:txBody>
          <a:bodyPr/>
          <a:lstStyle/>
          <a:p>
            <a:r>
              <a:rPr lang="en-US" dirty="0"/>
              <a:t>Clean and disinfect the floor surfaces </a:t>
            </a:r>
          </a:p>
          <a:p>
            <a:pPr lvl="1"/>
            <a:r>
              <a:rPr lang="en-US" dirty="0"/>
              <a:t>at the edge of the room first</a:t>
            </a:r>
          </a:p>
          <a:p>
            <a:pPr lvl="1"/>
            <a:r>
              <a:rPr lang="en-US" dirty="0"/>
              <a:t>moving toward the center of the room</a:t>
            </a:r>
          </a:p>
          <a:p>
            <a:r>
              <a:rPr lang="en-US" dirty="0"/>
              <a:t>The center of the room is where most patient care happens, so the center is likely to be dirtier</a:t>
            </a:r>
          </a:p>
        </p:txBody>
      </p:sp>
    </p:spTree>
    <p:extLst>
      <p:ext uri="{BB962C8B-B14F-4D97-AF65-F5344CB8AC3E}">
        <p14:creationId xmlns:p14="http://schemas.microsoft.com/office/powerpoint/2010/main" val="220009760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Turnover Cleaning</a:t>
            </a:r>
          </a:p>
        </p:txBody>
      </p:sp>
      <p:sp>
        <p:nvSpPr>
          <p:cNvPr id="3" name="Content Placeholder 2"/>
          <p:cNvSpPr>
            <a:spLocks noGrp="1"/>
          </p:cNvSpPr>
          <p:nvPr>
            <p:ph idx="1"/>
          </p:nvPr>
        </p:nvSpPr>
        <p:spPr/>
        <p:txBody>
          <a:bodyPr/>
          <a:lstStyle/>
          <a:p>
            <a:r>
              <a:rPr lang="en-US" dirty="0"/>
              <a:t>Cleaning and disinfecting the preoperative/ postoperative room between patients throughout the day</a:t>
            </a:r>
          </a:p>
          <a:p>
            <a:r>
              <a:rPr lang="en-US" dirty="0"/>
              <a:t>This step is very important!</a:t>
            </a:r>
          </a:p>
          <a:p>
            <a:pPr lvl="1"/>
            <a:r>
              <a:rPr lang="en-US" dirty="0"/>
              <a:t>stopping the spread of germs from one patient to the next</a:t>
            </a:r>
          </a:p>
          <a:p>
            <a:pPr lvl="1"/>
            <a:r>
              <a:rPr lang="en-US" dirty="0"/>
              <a:t>decreasing the amount of germs in the environment</a:t>
            </a:r>
          </a:p>
          <a:p>
            <a:endParaRPr lang="en-US" dirty="0"/>
          </a:p>
        </p:txBody>
      </p:sp>
    </p:spTree>
    <p:extLst>
      <p:ext uri="{BB962C8B-B14F-4D97-AF65-F5344CB8AC3E}">
        <p14:creationId xmlns:p14="http://schemas.microsoft.com/office/powerpoint/2010/main" val="256039623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Definitions</a:t>
            </a:r>
          </a:p>
        </p:txBody>
      </p:sp>
      <p:sp>
        <p:nvSpPr>
          <p:cNvPr id="3" name="Content Placeholder 2"/>
          <p:cNvSpPr>
            <a:spLocks noGrp="1"/>
          </p:cNvSpPr>
          <p:nvPr>
            <p:ph idx="1"/>
          </p:nvPr>
        </p:nvSpPr>
        <p:spPr>
          <a:xfrm>
            <a:off x="457200" y="1295400"/>
            <a:ext cx="8229600" cy="5029200"/>
          </a:xfrm>
        </p:spPr>
        <p:txBody>
          <a:bodyPr>
            <a:noAutofit/>
          </a:bodyPr>
          <a:lstStyle/>
          <a:p>
            <a:pPr>
              <a:spcBef>
                <a:spcPts val="0"/>
              </a:spcBef>
            </a:pPr>
            <a:r>
              <a:rPr lang="en-US" sz="2000" dirty="0"/>
              <a:t>Clean</a:t>
            </a:r>
          </a:p>
          <a:p>
            <a:pPr lvl="1">
              <a:spcBef>
                <a:spcPts val="0"/>
              </a:spcBef>
            </a:pPr>
            <a:r>
              <a:rPr lang="en-US" sz="2000" dirty="0"/>
              <a:t>the absence of visible dust, soil, debris, blood, or other potentially infectious material</a:t>
            </a:r>
          </a:p>
          <a:p>
            <a:pPr marL="0" indent="0">
              <a:spcBef>
                <a:spcPts val="0"/>
              </a:spcBef>
              <a:buNone/>
            </a:pPr>
            <a:endParaRPr lang="en-US" sz="2000" dirty="0"/>
          </a:p>
          <a:p>
            <a:pPr>
              <a:spcBef>
                <a:spcPts val="0"/>
              </a:spcBef>
            </a:pPr>
            <a:r>
              <a:rPr lang="en-US" sz="2000" dirty="0"/>
              <a:t>Disinfection</a:t>
            </a:r>
          </a:p>
          <a:p>
            <a:pPr lvl="1">
              <a:spcBef>
                <a:spcPts val="0"/>
              </a:spcBef>
            </a:pPr>
            <a:r>
              <a:rPr lang="en-US" sz="2000" dirty="0"/>
              <a:t>a process that kills most forms of microorganisms on inanimate surfaces</a:t>
            </a:r>
          </a:p>
          <a:p>
            <a:pPr marL="0" indent="0">
              <a:spcBef>
                <a:spcPts val="0"/>
              </a:spcBef>
              <a:buNone/>
            </a:pPr>
            <a:endParaRPr lang="en-US" sz="2000" dirty="0"/>
          </a:p>
          <a:p>
            <a:pPr>
              <a:spcBef>
                <a:spcPts val="0"/>
              </a:spcBef>
            </a:pPr>
            <a:r>
              <a:rPr lang="en-US" sz="2000" dirty="0"/>
              <a:t>Terminal cleaning</a:t>
            </a:r>
          </a:p>
          <a:p>
            <a:pPr lvl="1">
              <a:spcBef>
                <a:spcPts val="0"/>
              </a:spcBef>
            </a:pPr>
            <a:r>
              <a:rPr lang="en-US" sz="2000" dirty="0"/>
              <a:t>thorough environmental cleaning that is performed at the end of each day when the area is being used</a:t>
            </a:r>
          </a:p>
          <a:p>
            <a:pPr marL="0" indent="0">
              <a:spcBef>
                <a:spcPts val="0"/>
              </a:spcBef>
              <a:buNone/>
            </a:pPr>
            <a:endParaRPr lang="en-US" sz="2000" dirty="0"/>
          </a:p>
          <a:p>
            <a:pPr>
              <a:spcBef>
                <a:spcPts val="0"/>
              </a:spcBef>
            </a:pPr>
            <a:r>
              <a:rPr lang="en-US" sz="2000" dirty="0"/>
              <a:t>Turnover clean</a:t>
            </a:r>
          </a:p>
          <a:p>
            <a:pPr lvl="1">
              <a:spcBef>
                <a:spcPts val="0"/>
              </a:spcBef>
            </a:pPr>
            <a:r>
              <a:rPr lang="en-US" sz="2000" dirty="0"/>
              <a:t>cleaning and disinfecting done to a room between patients throughout the day</a:t>
            </a:r>
          </a:p>
        </p:txBody>
      </p:sp>
    </p:spTree>
    <p:extLst>
      <p:ext uri="{BB962C8B-B14F-4D97-AF65-F5344CB8AC3E}">
        <p14:creationId xmlns:p14="http://schemas.microsoft.com/office/powerpoint/2010/main" val="292307697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Turnover Cleaning</a:t>
            </a:r>
          </a:p>
        </p:txBody>
      </p:sp>
      <p:sp>
        <p:nvSpPr>
          <p:cNvPr id="3" name="Content Placeholder 2"/>
          <p:cNvSpPr>
            <a:spLocks noGrp="1"/>
          </p:cNvSpPr>
          <p:nvPr>
            <p:ph idx="1"/>
          </p:nvPr>
        </p:nvSpPr>
        <p:spPr/>
        <p:txBody>
          <a:bodyPr>
            <a:normAutofit/>
          </a:bodyPr>
          <a:lstStyle/>
          <a:p>
            <a:r>
              <a:rPr lang="en-US" dirty="0"/>
              <a:t>Do not begin cleaning until the patient has left the area</a:t>
            </a:r>
          </a:p>
          <a:p>
            <a:r>
              <a:rPr lang="en-US" dirty="0"/>
              <a:t>Steps in turnover cleaning</a:t>
            </a:r>
          </a:p>
          <a:p>
            <a:pPr marL="568325" lvl="1" indent="-457200">
              <a:buFont typeface="+mj-lt"/>
              <a:buAutoNum type="arabicParenR"/>
            </a:pPr>
            <a:r>
              <a:rPr lang="en-US" dirty="0"/>
              <a:t>wearing correct PPE upon entering room</a:t>
            </a:r>
          </a:p>
          <a:p>
            <a:pPr marL="568325" lvl="1" indent="-457200">
              <a:buFont typeface="+mj-lt"/>
              <a:buAutoNum type="arabicParenR"/>
            </a:pPr>
            <a:r>
              <a:rPr lang="en-US" dirty="0"/>
              <a:t>cleaning of patient care items and equipment</a:t>
            </a:r>
          </a:p>
          <a:p>
            <a:pPr marL="568325" lvl="1" indent="-457200">
              <a:buFont typeface="+mj-lt"/>
              <a:buAutoNum type="arabicParenR"/>
            </a:pPr>
            <a:r>
              <a:rPr lang="en-US" dirty="0"/>
              <a:t>removing trash and linen bags from the room</a:t>
            </a:r>
          </a:p>
          <a:p>
            <a:pPr marL="457200" lvl="1" indent="0">
              <a:buNone/>
            </a:pPr>
            <a:endParaRPr lang="en-US" dirty="0"/>
          </a:p>
        </p:txBody>
      </p:sp>
    </p:spTree>
    <p:extLst>
      <p:ext uri="{BB962C8B-B14F-4D97-AF65-F5344CB8AC3E}">
        <p14:creationId xmlns:p14="http://schemas.microsoft.com/office/powerpoint/2010/main" val="361443135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the Patient Bed</a:t>
            </a:r>
            <a:endParaRPr lang="en-US" strike="sngStrike" dirty="0"/>
          </a:p>
        </p:txBody>
      </p:sp>
      <p:sp>
        <p:nvSpPr>
          <p:cNvPr id="3" name="Content Placeholder 2"/>
          <p:cNvSpPr>
            <a:spLocks noGrp="1"/>
          </p:cNvSpPr>
          <p:nvPr>
            <p:ph idx="1"/>
          </p:nvPr>
        </p:nvSpPr>
        <p:spPr/>
        <p:txBody>
          <a:bodyPr/>
          <a:lstStyle/>
          <a:p>
            <a:r>
              <a:rPr lang="en-US" dirty="0"/>
              <a:t>Identify the process used at your facility for cleaning the patient bed </a:t>
            </a:r>
          </a:p>
          <a:p>
            <a:r>
              <a:rPr lang="en-US" dirty="0"/>
              <a:t>Inpatient verses outpatient</a:t>
            </a:r>
          </a:p>
          <a:p>
            <a:r>
              <a:rPr lang="en-US" dirty="0"/>
              <a:t>Be sure cleaning includes</a:t>
            </a:r>
          </a:p>
          <a:p>
            <a:pPr lvl="1"/>
            <a:r>
              <a:rPr lang="en-US" dirty="0"/>
              <a:t>handles</a:t>
            </a:r>
          </a:p>
          <a:p>
            <a:pPr lvl="1"/>
            <a:r>
              <a:rPr lang="en-US" dirty="0"/>
              <a:t>mattress			</a:t>
            </a:r>
          </a:p>
          <a:p>
            <a:pPr lvl="1"/>
            <a:r>
              <a:rPr lang="en-US" dirty="0"/>
              <a:t>side rails			</a:t>
            </a:r>
          </a:p>
          <a:p>
            <a:pPr lvl="1"/>
            <a:r>
              <a:rPr lang="en-US" dirty="0"/>
              <a:t>straps and attachments</a:t>
            </a:r>
          </a:p>
        </p:txBody>
      </p:sp>
    </p:spTree>
    <p:extLst>
      <p:ext uri="{BB962C8B-B14F-4D97-AF65-F5344CB8AC3E}">
        <p14:creationId xmlns:p14="http://schemas.microsoft.com/office/powerpoint/2010/main" val="375571510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557213" y="1143000"/>
            <a:ext cx="8586787" cy="4830763"/>
          </a:xfrm>
          <a:prstGeom prst="rect">
            <a:avLst/>
          </a:prstGeom>
        </p:spPr>
      </p:pic>
    </p:spTree>
    <p:extLst>
      <p:ext uri="{BB962C8B-B14F-4D97-AF65-F5344CB8AC3E}">
        <p14:creationId xmlns:p14="http://schemas.microsoft.com/office/powerpoint/2010/main" val="164232892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7231" y="1752600"/>
            <a:ext cx="7721600" cy="4343400"/>
          </a:xfrm>
        </p:spPr>
      </p:pic>
    </p:spTree>
    <p:extLst>
      <p:ext uri="{BB962C8B-B14F-4D97-AF65-F5344CB8AC3E}">
        <p14:creationId xmlns:p14="http://schemas.microsoft.com/office/powerpoint/2010/main" val="4207157746"/>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838200"/>
            <a:ext cx="7658100" cy="5105400"/>
          </a:xfrm>
          <a:prstGeom prst="rect">
            <a:avLst/>
          </a:prstGeom>
        </p:spPr>
      </p:pic>
    </p:spTree>
    <p:extLst>
      <p:ext uri="{BB962C8B-B14F-4D97-AF65-F5344CB8AC3E}">
        <p14:creationId xmlns:p14="http://schemas.microsoft.com/office/powerpoint/2010/main" val="185613780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990600"/>
            <a:ext cx="7256318" cy="4837545"/>
          </a:xfrm>
          <a:prstGeom prst="rect">
            <a:avLst/>
          </a:prstGeom>
        </p:spPr>
      </p:pic>
    </p:spTree>
    <p:extLst>
      <p:ext uri="{BB962C8B-B14F-4D97-AF65-F5344CB8AC3E}">
        <p14:creationId xmlns:p14="http://schemas.microsoft.com/office/powerpoint/2010/main" val="2560285795"/>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Cleaning</a:t>
            </a:r>
          </a:p>
        </p:txBody>
      </p:sp>
      <p:sp>
        <p:nvSpPr>
          <p:cNvPr id="3" name="Content Placeholder 2"/>
          <p:cNvSpPr>
            <a:spLocks noGrp="1"/>
          </p:cNvSpPr>
          <p:nvPr>
            <p:ph idx="1"/>
          </p:nvPr>
        </p:nvSpPr>
        <p:spPr/>
        <p:txBody>
          <a:bodyPr numCol="1">
            <a:normAutofit/>
          </a:bodyPr>
          <a:lstStyle/>
          <a:p>
            <a:r>
              <a:rPr lang="en-US" dirty="0"/>
              <a:t>Additional areas in the preoperative and postoperative area exist that are not cleaned daily </a:t>
            </a:r>
          </a:p>
          <a:p>
            <a:r>
              <a:rPr lang="en-US" dirty="0"/>
              <a:t>Each facility will decide how frequently these areas should be cleaned</a:t>
            </a:r>
          </a:p>
          <a:p>
            <a:pPr lvl="1"/>
            <a:r>
              <a:rPr lang="en-US" dirty="0"/>
              <a:t>weekly or monthly</a:t>
            </a:r>
          </a:p>
          <a:p>
            <a:pPr lvl="1"/>
            <a:endParaRPr lang="en-US" dirty="0"/>
          </a:p>
          <a:p>
            <a:pPr marL="0" indent="0">
              <a:buNone/>
            </a:pPr>
            <a:endParaRPr lang="en-US" dirty="0"/>
          </a:p>
        </p:txBody>
      </p:sp>
    </p:spTree>
    <p:extLst>
      <p:ext uri="{BB962C8B-B14F-4D97-AF65-F5344CB8AC3E}">
        <p14:creationId xmlns:p14="http://schemas.microsoft.com/office/powerpoint/2010/main" val="633094714"/>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Cleaning</a:t>
            </a:r>
          </a:p>
        </p:txBody>
      </p:sp>
      <p:sp>
        <p:nvSpPr>
          <p:cNvPr id="3" name="Content Placeholder 2"/>
          <p:cNvSpPr>
            <a:spLocks noGrp="1"/>
          </p:cNvSpPr>
          <p:nvPr>
            <p:ph idx="1"/>
          </p:nvPr>
        </p:nvSpPr>
        <p:spPr>
          <a:xfrm>
            <a:off x="76200" y="1600200"/>
            <a:ext cx="8763000" cy="4876800"/>
          </a:xfrm>
        </p:spPr>
        <p:txBody>
          <a:bodyPr numCol="2">
            <a:normAutofit/>
          </a:bodyPr>
          <a:lstStyle/>
          <a:p>
            <a:r>
              <a:rPr lang="en-US" sz="2000" dirty="0"/>
              <a:t>These areas include</a:t>
            </a:r>
          </a:p>
          <a:p>
            <a:pPr lvl="1"/>
            <a:r>
              <a:rPr lang="en-US" sz="1800" dirty="0"/>
              <a:t>clean and soiled storage areas</a:t>
            </a:r>
          </a:p>
          <a:p>
            <a:pPr lvl="1"/>
            <a:r>
              <a:rPr lang="en-US" sz="2000" dirty="0"/>
              <a:t>closets</a:t>
            </a:r>
          </a:p>
          <a:p>
            <a:pPr lvl="1"/>
            <a:r>
              <a:rPr lang="en-US" sz="2000" dirty="0"/>
              <a:t>corridors</a:t>
            </a:r>
          </a:p>
          <a:p>
            <a:pPr lvl="1"/>
            <a:r>
              <a:rPr lang="en-US" sz="2000" dirty="0"/>
              <a:t>elevators</a:t>
            </a:r>
          </a:p>
          <a:p>
            <a:pPr lvl="1"/>
            <a:r>
              <a:rPr lang="en-US" sz="2000" dirty="0"/>
              <a:t>environmental service </a:t>
            </a:r>
          </a:p>
          <a:p>
            <a:pPr lvl="1"/>
            <a:r>
              <a:rPr lang="en-US" sz="2000" dirty="0" err="1"/>
              <a:t>handwashing</a:t>
            </a:r>
            <a:r>
              <a:rPr lang="en-US" sz="2000" dirty="0"/>
              <a:t> sinks in corridors</a:t>
            </a:r>
          </a:p>
          <a:p>
            <a:pPr lvl="1"/>
            <a:r>
              <a:rPr lang="en-US" sz="2000" dirty="0"/>
              <a:t>shelves and storage bins</a:t>
            </a:r>
          </a:p>
          <a:p>
            <a:pPr lvl="1"/>
            <a:r>
              <a:rPr lang="en-US" sz="2000" dirty="0"/>
              <a:t>stairwells </a:t>
            </a:r>
            <a:r>
              <a:rPr lang="en-US" sz="2400" dirty="0"/>
              <a:t>	</a:t>
            </a:r>
          </a:p>
          <a:p>
            <a:pPr lvl="1"/>
            <a:endParaRPr lang="en-US" sz="2400" dirty="0"/>
          </a:p>
          <a:p>
            <a:pPr lvl="1"/>
            <a:endParaRPr lang="en-US" sz="2400" dirty="0"/>
          </a:p>
          <a:p>
            <a:pPr marL="457200" lvl="1" indent="0">
              <a:buNone/>
            </a:pP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3810000"/>
            <a:ext cx="2438400" cy="1828800"/>
          </a:xfrm>
          <a:prstGeom prst="rect">
            <a:avLst/>
          </a:prstGeom>
        </p:spPr>
      </p:pic>
    </p:spTree>
    <p:extLst>
      <p:ext uri="{BB962C8B-B14F-4D97-AF65-F5344CB8AC3E}">
        <p14:creationId xmlns:p14="http://schemas.microsoft.com/office/powerpoint/2010/main" val="277687103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Cleaning</a:t>
            </a:r>
          </a:p>
        </p:txBody>
      </p:sp>
      <p:sp>
        <p:nvSpPr>
          <p:cNvPr id="3" name="Content Placeholder 2"/>
          <p:cNvSpPr>
            <a:spLocks noGrp="1"/>
          </p:cNvSpPr>
          <p:nvPr>
            <p:ph idx="1"/>
          </p:nvPr>
        </p:nvSpPr>
        <p:spPr/>
        <p:txBody>
          <a:bodyPr>
            <a:normAutofit/>
          </a:bodyPr>
          <a:lstStyle/>
          <a:p>
            <a:r>
              <a:rPr lang="en-US" dirty="0"/>
              <a:t>Offices</a:t>
            </a:r>
          </a:p>
          <a:p>
            <a:r>
              <a:rPr lang="en-US" dirty="0"/>
              <a:t>Personnel lounges</a:t>
            </a:r>
          </a:p>
          <a:p>
            <a:r>
              <a:rPr lang="en-US" dirty="0"/>
              <a:t>Pneumatic tubes and carriers</a:t>
            </a:r>
          </a:p>
          <a:p>
            <a:r>
              <a:rPr lang="en-US" dirty="0"/>
              <a:t>Privacy curtains</a:t>
            </a:r>
          </a:p>
          <a:p>
            <a:r>
              <a:rPr lang="en-US" dirty="0"/>
              <a:t>Waiting rooms</a:t>
            </a:r>
          </a:p>
          <a:p>
            <a:r>
              <a:rPr lang="en-US" dirty="0"/>
              <a:t>Walls and ceilings </a:t>
            </a:r>
          </a:p>
          <a:p>
            <a:r>
              <a:rPr lang="en-US" dirty="0"/>
              <a:t>Workstation desks</a:t>
            </a:r>
          </a:p>
          <a:p>
            <a:endParaRPr lang="en-US" dirty="0"/>
          </a:p>
        </p:txBody>
      </p:sp>
    </p:spTree>
    <p:extLst>
      <p:ext uri="{BB962C8B-B14F-4D97-AF65-F5344CB8AC3E}">
        <p14:creationId xmlns:p14="http://schemas.microsoft.com/office/powerpoint/2010/main" val="103184706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Coordinated Cleaning</a:t>
            </a:r>
          </a:p>
        </p:txBody>
      </p:sp>
      <p:sp>
        <p:nvSpPr>
          <p:cNvPr id="3" name="Content Placeholder 2"/>
          <p:cNvSpPr>
            <a:spLocks noGrp="1"/>
          </p:cNvSpPr>
          <p:nvPr>
            <p:ph idx="1"/>
          </p:nvPr>
        </p:nvSpPr>
        <p:spPr/>
        <p:txBody>
          <a:bodyPr>
            <a:normAutofit/>
          </a:bodyPr>
          <a:lstStyle/>
          <a:p>
            <a:r>
              <a:rPr lang="en-US" dirty="0"/>
              <a:t>Cleaning of the following equipment will need to be done along with facility maintenance </a:t>
            </a:r>
          </a:p>
          <a:p>
            <a:pPr lvl="1"/>
            <a:r>
              <a:rPr lang="en-US" dirty="0"/>
              <a:t>eyewash stations</a:t>
            </a:r>
          </a:p>
          <a:p>
            <a:pPr lvl="1"/>
            <a:r>
              <a:rPr lang="en-US" dirty="0"/>
              <a:t>ice machines</a:t>
            </a:r>
          </a:p>
          <a:p>
            <a:pPr lvl="1"/>
            <a:r>
              <a:rPr lang="en-US" dirty="0"/>
              <a:t>refrigerators</a:t>
            </a:r>
          </a:p>
          <a:p>
            <a:pPr lvl="1"/>
            <a:r>
              <a:rPr lang="en-US" dirty="0"/>
              <a:t>ventilation ducts</a:t>
            </a:r>
          </a:p>
          <a:p>
            <a:r>
              <a:rPr lang="en-US" dirty="0"/>
              <a:t>Routine maintenance of these items is necessary, but the equipment must be cleaned before bringing patients in for care</a:t>
            </a:r>
          </a:p>
        </p:txBody>
      </p:sp>
    </p:spTree>
    <p:extLst>
      <p:ext uri="{BB962C8B-B14F-4D97-AF65-F5344CB8AC3E}">
        <p14:creationId xmlns:p14="http://schemas.microsoft.com/office/powerpoint/2010/main" val="349763264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Terminal Cleaning</a:t>
            </a:r>
          </a:p>
        </p:txBody>
      </p:sp>
      <p:sp>
        <p:nvSpPr>
          <p:cNvPr id="3" name="Content Placeholder 2"/>
          <p:cNvSpPr>
            <a:spLocks noGrp="1"/>
          </p:cNvSpPr>
          <p:nvPr>
            <p:ph idx="1"/>
          </p:nvPr>
        </p:nvSpPr>
        <p:spPr/>
        <p:txBody>
          <a:bodyPr numCol="2"/>
          <a:lstStyle/>
          <a:p>
            <a:r>
              <a:rPr lang="en-US" dirty="0"/>
              <a:t>Terminal cleaning and disinfection should be performed daily when the area is used</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400" y="3230563"/>
            <a:ext cx="3860800" cy="2895600"/>
          </a:xfrm>
          <a:prstGeom prst="rect">
            <a:avLst/>
          </a:prstGeom>
        </p:spPr>
      </p:pic>
    </p:spTree>
    <p:extLst>
      <p:ext uri="{BB962C8B-B14F-4D97-AF65-F5344CB8AC3E}">
        <p14:creationId xmlns:p14="http://schemas.microsoft.com/office/powerpoint/2010/main" val="2164895148"/>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649288" y="1524000"/>
            <a:ext cx="7837487" cy="4343400"/>
          </a:xfrm>
        </p:spPr>
        <p:txBody>
          <a:bodyPr>
            <a:noAutofit/>
          </a:bodyPr>
          <a:lstStyle/>
          <a:p>
            <a:pPr marL="0" indent="0">
              <a:spcBef>
                <a:spcPts val="0"/>
              </a:spcBef>
              <a:buNone/>
            </a:pPr>
            <a:endParaRPr lang="en-US" sz="2000" dirty="0"/>
          </a:p>
          <a:p>
            <a:pPr marL="0" indent="0">
              <a:spcBef>
                <a:spcPts val="0"/>
              </a:spcBef>
              <a:buNone/>
            </a:pPr>
            <a:r>
              <a:rPr lang="en-US" sz="2000" dirty="0"/>
              <a:t>Association for the Healthcare Environment of the American Hospital Association. </a:t>
            </a:r>
            <a:r>
              <a:rPr lang="en-US" sz="2000" i="1" dirty="0"/>
              <a:t>Practice Guidance for Healthcare Environmental Cleaning. </a:t>
            </a:r>
            <a:r>
              <a:rPr lang="en-US" sz="2000" dirty="0"/>
              <a:t>2nd ed. Chicago, IL: American Hospital Association; 2012.</a:t>
            </a:r>
          </a:p>
          <a:p>
            <a:pPr marL="0" indent="0">
              <a:spcBef>
                <a:spcPts val="0"/>
              </a:spcBef>
              <a:buNone/>
            </a:pPr>
            <a:endParaRPr lang="en-US" sz="2000" dirty="0"/>
          </a:p>
          <a:p>
            <a:pPr marL="0" indent="0">
              <a:spcBef>
                <a:spcPts val="0"/>
              </a:spcBef>
              <a:buNone/>
            </a:pPr>
            <a:r>
              <a:rPr lang="en-US" sz="2000" dirty="0"/>
              <a:t>Guidelines for environmental infection control in health-care facilities. Centers for Disease Control and Prevention. </a:t>
            </a:r>
            <a:r>
              <a:rPr lang="en-US" sz="2000" u="sng" dirty="0">
                <a:hlinkClick r:id="rId3"/>
              </a:rPr>
              <a:t>http://www.cdc.gov/hicpac/pdf/guidelines/eic_in_hcf_03.pdf</a:t>
            </a:r>
            <a:r>
              <a:rPr lang="en-US" sz="2000" dirty="0"/>
              <a:t>. Accessed February 7, 2014.</a:t>
            </a:r>
          </a:p>
          <a:p>
            <a:pPr marL="0" indent="0">
              <a:spcBef>
                <a:spcPts val="0"/>
              </a:spcBef>
              <a:buNone/>
            </a:pPr>
            <a:endParaRPr lang="en-US" sz="2000" dirty="0"/>
          </a:p>
          <a:p>
            <a:pPr marL="0" indent="0">
              <a:spcBef>
                <a:spcPts val="0"/>
              </a:spcBef>
              <a:buNone/>
            </a:pPr>
            <a:r>
              <a:rPr lang="en-US" sz="2000" dirty="0"/>
              <a:t>Recommended practices for environmental cleaning. In: </a:t>
            </a:r>
            <a:r>
              <a:rPr lang="en-US" sz="2000" i="1" dirty="0"/>
              <a:t>Perioperative Standards and Recommended Practices.</a:t>
            </a:r>
            <a:r>
              <a:rPr lang="en-US" sz="2000" dirty="0"/>
              <a:t> Denver, CO: AORN, </a:t>
            </a:r>
            <a:r>
              <a:rPr lang="en-US" sz="2000" dirty="0" err="1"/>
              <a:t>Inc</a:t>
            </a:r>
            <a:r>
              <a:rPr lang="en-US" sz="2000" dirty="0"/>
              <a:t>; 2014:255-276. </a:t>
            </a:r>
          </a:p>
          <a:p>
            <a:endParaRPr lang="en-US" sz="2000" dirty="0"/>
          </a:p>
        </p:txBody>
      </p:sp>
    </p:spTree>
    <p:extLst>
      <p:ext uri="{BB962C8B-B14F-4D97-AF65-F5344CB8AC3E}">
        <p14:creationId xmlns:p14="http://schemas.microsoft.com/office/powerpoint/2010/main" val="416418733"/>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and Supplies</a:t>
            </a:r>
          </a:p>
        </p:txBody>
      </p:sp>
      <p:sp>
        <p:nvSpPr>
          <p:cNvPr id="3" name="Content Placeholder 2"/>
          <p:cNvSpPr>
            <a:spLocks noGrp="1"/>
          </p:cNvSpPr>
          <p:nvPr>
            <p:ph idx="1"/>
          </p:nvPr>
        </p:nvSpPr>
        <p:spPr/>
        <p:txBody>
          <a:bodyPr>
            <a:normAutofit fontScale="92500" lnSpcReduction="10000"/>
          </a:bodyPr>
          <a:lstStyle/>
          <a:p>
            <a:r>
              <a:rPr lang="en-US" dirty="0"/>
              <a:t>Gather the correct equipment and supplies needed to clean and disinfect the room</a:t>
            </a:r>
          </a:p>
          <a:p>
            <a:pPr lvl="1"/>
            <a:r>
              <a:rPr lang="en-US" dirty="0"/>
              <a:t>detergents and disinfectants</a:t>
            </a:r>
          </a:p>
          <a:p>
            <a:pPr lvl="1"/>
            <a:r>
              <a:rPr lang="en-US" dirty="0"/>
              <a:t>low-</a:t>
            </a:r>
            <a:r>
              <a:rPr lang="en-US" dirty="0" err="1"/>
              <a:t>linting</a:t>
            </a:r>
            <a:r>
              <a:rPr lang="en-US" dirty="0"/>
              <a:t> cloths</a:t>
            </a:r>
          </a:p>
          <a:p>
            <a:pPr lvl="1"/>
            <a:r>
              <a:rPr lang="en-US" dirty="0"/>
              <a:t>mop</a:t>
            </a:r>
          </a:p>
          <a:p>
            <a:pPr lvl="1"/>
            <a:r>
              <a:rPr lang="en-US" dirty="0"/>
              <a:t>single-use disposable wipes</a:t>
            </a:r>
          </a:p>
          <a:p>
            <a:r>
              <a:rPr lang="en-US" dirty="0"/>
              <a:t>Check the expiration dates on detergents and disinfectants</a:t>
            </a:r>
          </a:p>
          <a:p>
            <a:pPr lvl="1"/>
            <a:r>
              <a:rPr lang="en-US" dirty="0"/>
              <a:t>if expired, discard the old product and replace it with new supply </a:t>
            </a:r>
          </a:p>
        </p:txBody>
      </p:sp>
    </p:spTree>
    <p:extLst>
      <p:ext uri="{BB962C8B-B14F-4D97-AF65-F5344CB8AC3E}">
        <p14:creationId xmlns:p14="http://schemas.microsoft.com/office/powerpoint/2010/main" val="12735503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Cart</a:t>
            </a:r>
          </a:p>
        </p:txBody>
      </p:sp>
      <p:sp>
        <p:nvSpPr>
          <p:cNvPr id="3" name="Content Placeholder 2"/>
          <p:cNvSpPr>
            <a:spLocks noGrp="1"/>
          </p:cNvSpPr>
          <p:nvPr>
            <p:ph sz="half" idx="4294967295"/>
          </p:nvPr>
        </p:nvSpPr>
        <p:spPr>
          <a:xfrm>
            <a:off x="0" y="1828800"/>
            <a:ext cx="8153400" cy="3951288"/>
          </a:xfrm>
        </p:spPr>
        <p:txBody>
          <a:bodyPr/>
          <a:lstStyle/>
          <a:p>
            <a:r>
              <a:rPr lang="en-US" sz="3600" dirty="0"/>
              <a:t>Carts are frequently used in terminal cleaning</a:t>
            </a:r>
          </a:p>
          <a:p>
            <a:pPr lvl="1"/>
            <a:r>
              <a:rPr lang="en-US" sz="3600" dirty="0"/>
              <a:t> to organize supplies </a:t>
            </a:r>
          </a:p>
          <a:p>
            <a:pPr lvl="1"/>
            <a:r>
              <a:rPr lang="en-US" sz="3600" dirty="0"/>
              <a:t>to bring cleaning equipment to and from patient care rooms</a:t>
            </a:r>
          </a:p>
          <a:p>
            <a:endParaRPr lang="en-US" dirty="0"/>
          </a:p>
          <a:p>
            <a:endParaRPr lang="en-US" dirty="0"/>
          </a:p>
        </p:txBody>
      </p:sp>
    </p:spTree>
    <p:extLst>
      <p:ext uri="{BB962C8B-B14F-4D97-AF65-F5344CB8AC3E}">
        <p14:creationId xmlns:p14="http://schemas.microsoft.com/office/powerpoint/2010/main" val="1662851950"/>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609600"/>
            <a:ext cx="7924800" cy="5466312"/>
          </a:xfrm>
          <a:prstGeom prst="rect">
            <a:avLst/>
          </a:prstGeom>
        </p:spPr>
      </p:pic>
    </p:spTree>
    <p:extLst>
      <p:ext uri="{BB962C8B-B14F-4D97-AF65-F5344CB8AC3E}">
        <p14:creationId xmlns:p14="http://schemas.microsoft.com/office/powerpoint/2010/main" val="137220092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1295400"/>
            <a:ext cx="4192886" cy="4343400"/>
          </a:xfrm>
        </p:spPr>
      </p:pic>
      <p:sp>
        <p:nvSpPr>
          <p:cNvPr id="7" name="Rectangle 6"/>
          <p:cNvSpPr/>
          <p:nvPr/>
        </p:nvSpPr>
        <p:spPr>
          <a:xfrm>
            <a:off x="3404913" y="5641848"/>
            <a:ext cx="2326235" cy="369332"/>
          </a:xfrm>
          <a:prstGeom prst="rect">
            <a:avLst/>
          </a:prstGeom>
        </p:spPr>
        <p:txBody>
          <a:bodyPr wrap="square">
            <a:spAutoFit/>
          </a:bodyPr>
          <a:lstStyle/>
          <a:p>
            <a:r>
              <a:rPr lang="en-US" i="1" dirty="0"/>
              <a:t> </a:t>
            </a:r>
            <a:r>
              <a:rPr lang="en-US" sz="1000" i="1" dirty="0"/>
              <a:t>“Courtesy of Ecolab</a:t>
            </a:r>
            <a:r>
              <a:rPr lang="en-US" sz="1000" i="1" baseline="30000" dirty="0"/>
              <a:t>®</a:t>
            </a:r>
            <a:r>
              <a:rPr lang="en-US" sz="1000" i="1" dirty="0"/>
              <a:t> Inc.”</a:t>
            </a:r>
          </a:p>
        </p:txBody>
      </p:sp>
    </p:spTree>
    <p:extLst>
      <p:ext uri="{BB962C8B-B14F-4D97-AF65-F5344CB8AC3E}">
        <p14:creationId xmlns:p14="http://schemas.microsoft.com/office/powerpoint/2010/main" val="266539254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838200"/>
            <a:ext cx="8153400" cy="5435600"/>
          </a:xfrm>
          <a:prstGeom prst="rect">
            <a:avLst/>
          </a:prstGeom>
        </p:spPr>
      </p:pic>
    </p:spTree>
    <p:extLst>
      <p:ext uri="{BB962C8B-B14F-4D97-AF65-F5344CB8AC3E}">
        <p14:creationId xmlns:p14="http://schemas.microsoft.com/office/powerpoint/2010/main" val="2898909539"/>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RED: Title &amp; Bullets ">
  <a:themeElements>
    <a:clrScheme name="Custom 1">
      <a:dk1>
        <a:srgbClr val="000000"/>
      </a:dk1>
      <a:lt1>
        <a:srgbClr val="FFFFFF"/>
      </a:lt1>
      <a:dk2>
        <a:srgbClr val="000000"/>
      </a:dk2>
      <a:lt2>
        <a:srgbClr val="000000"/>
      </a:lt2>
      <a:accent1>
        <a:srgbClr val="C1B650"/>
      </a:accent1>
      <a:accent2>
        <a:srgbClr val="569BBE"/>
      </a:accent2>
      <a:accent3>
        <a:srgbClr val="B9B098"/>
      </a:accent3>
      <a:accent4>
        <a:srgbClr val="000000"/>
      </a:accent4>
      <a:accent5>
        <a:srgbClr val="F1CEAA"/>
      </a:accent5>
      <a:accent6>
        <a:srgbClr val="2D2D8A"/>
      </a:accent6>
      <a:hlink>
        <a:srgbClr val="009999"/>
      </a:hlink>
      <a:folHlink>
        <a:srgbClr val="99CC00"/>
      </a:folHlink>
    </a:clrScheme>
    <a:fontScheme name="RED: Title &amp; Bullets ">
      <a:majorFont>
        <a:latin typeface="Arial"/>
        <a:ea typeface="ヒラギノ角ゴ ProN W6"/>
        <a:cs typeface="ヒラギノ角ゴ ProN W6"/>
      </a:majorFont>
      <a:minorFont>
        <a:latin typeface="Arial"/>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000" b="0" i="0" u="none" strike="noStrike" cap="none" normalizeH="0" baseline="0" smtClean="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RED: 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Environmental Cleaning</Template>
  <TotalTime>983</TotalTime>
  <Words>2036</Words>
  <Application>Microsoft Office PowerPoint</Application>
  <PresentationFormat>On-screen Show (4:3)</PresentationFormat>
  <Paragraphs>209</Paragraphs>
  <Slides>40</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Arial</vt:lpstr>
      <vt:lpstr>Calibri</vt:lpstr>
      <vt:lpstr>Gadugi</vt:lpstr>
      <vt:lpstr>Garamond</vt:lpstr>
      <vt:lpstr>Gill Sans</vt:lpstr>
      <vt:lpstr>1_RED: Title &amp; Bullets </vt:lpstr>
      <vt:lpstr>Environmental Cleaning Tool Kit</vt:lpstr>
      <vt:lpstr>Objectives</vt:lpstr>
      <vt:lpstr>Definitions</vt:lpstr>
      <vt:lpstr>Terminal Cleaning</vt:lpstr>
      <vt:lpstr>Equipment and Supplies</vt:lpstr>
      <vt:lpstr>Cleaning Cart</vt:lpstr>
      <vt:lpstr>PowerPoint Presentation</vt:lpstr>
      <vt:lpstr>PowerPoint Presentation</vt:lpstr>
      <vt:lpstr>PowerPoint Presentation</vt:lpstr>
      <vt:lpstr>Standard Precautions</vt:lpstr>
      <vt:lpstr>What must be cleaned?</vt:lpstr>
      <vt:lpstr>What must be cleaned?</vt:lpstr>
      <vt:lpstr>What must be cleaned?</vt:lpstr>
      <vt:lpstr>What must be cleaned?</vt:lpstr>
      <vt:lpstr>PowerPoint Presentation</vt:lpstr>
      <vt:lpstr>PowerPoint Presentation</vt:lpstr>
      <vt:lpstr>PowerPoint Presentation</vt:lpstr>
      <vt:lpstr>PowerPoint Presentation</vt:lpstr>
      <vt:lpstr>PowerPoint Presentation</vt:lpstr>
      <vt:lpstr>PowerPoint Presentation</vt:lpstr>
      <vt:lpstr>Terminal Cleaning in the Preoperative and Postoperative Care Area</vt:lpstr>
      <vt:lpstr>Cleaning Before Disinfecting</vt:lpstr>
      <vt:lpstr>Terminal Cleaning</vt:lpstr>
      <vt:lpstr>Detergent or Disinfectant?</vt:lpstr>
      <vt:lpstr>What should be cleaned first?</vt:lpstr>
      <vt:lpstr>Turnover Cleaning in the Preoperative and Postoperative Patient Care Area</vt:lpstr>
      <vt:lpstr>Cleaning</vt:lpstr>
      <vt:lpstr>Floor Cleaning</vt:lpstr>
      <vt:lpstr>Turnover Cleaning</vt:lpstr>
      <vt:lpstr>Turnover Cleaning</vt:lpstr>
      <vt:lpstr>Cleaning the Patient Bed</vt:lpstr>
      <vt:lpstr>PowerPoint Presentation</vt:lpstr>
      <vt:lpstr>PowerPoint Presentation</vt:lpstr>
      <vt:lpstr>PowerPoint Presentation</vt:lpstr>
      <vt:lpstr>PowerPoint Presentation</vt:lpstr>
      <vt:lpstr>Additional Cleaning</vt:lpstr>
      <vt:lpstr>Additional Cleaning</vt:lpstr>
      <vt:lpstr>Additional Cleaning</vt:lpstr>
      <vt:lpstr>Coordinated Cleaning</vt:lpstr>
      <vt:lpstr>Resources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Cleaning in Preoperative and Postoperative Areas</dc:title>
  <dc:creator>Heather</dc:creator>
  <cp:lastModifiedBy>Caroline Stegeman</cp:lastModifiedBy>
  <cp:revision>62</cp:revision>
  <dcterms:created xsi:type="dcterms:W3CDTF">2013-12-27T22:36:26Z</dcterms:created>
  <dcterms:modified xsi:type="dcterms:W3CDTF">2018-12-17T13:00:55Z</dcterms:modified>
</cp:coreProperties>
</file>