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2" r:id="rId2"/>
    <p:sldId id="307" r:id="rId3"/>
    <p:sldId id="368" r:id="rId4"/>
    <p:sldId id="369" r:id="rId5"/>
    <p:sldId id="370" r:id="rId6"/>
    <p:sldId id="371" r:id="rId7"/>
    <p:sldId id="372" r:id="rId8"/>
    <p:sldId id="373" r:id="rId9"/>
    <p:sldId id="377" r:id="rId10"/>
    <p:sldId id="381" r:id="rId11"/>
    <p:sldId id="308" r:id="rId12"/>
    <p:sldId id="382" r:id="rId13"/>
    <p:sldId id="383" r:id="rId14"/>
    <p:sldId id="375" r:id="rId15"/>
    <p:sldId id="327" r:id="rId16"/>
    <p:sldId id="355" r:id="rId17"/>
    <p:sldId id="376" r:id="rId18"/>
    <p:sldId id="379" r:id="rId19"/>
    <p:sldId id="356" r:id="rId20"/>
    <p:sldId id="380" r:id="rId21"/>
    <p:sldId id="387" r:id="rId22"/>
    <p:sldId id="384" r:id="rId23"/>
    <p:sldId id="385" r:id="rId24"/>
    <p:sldId id="386" r:id="rId25"/>
    <p:sldId id="388" r:id="rId26"/>
    <p:sldId id="336" r:id="rId27"/>
    <p:sldId id="389" r:id="rId28"/>
    <p:sldId id="394" r:id="rId29"/>
    <p:sldId id="395" r:id="rId30"/>
    <p:sldId id="392" r:id="rId31"/>
    <p:sldId id="396" r:id="rId32"/>
    <p:sldId id="397" r:id="rId33"/>
    <p:sldId id="398" r:id="rId34"/>
    <p:sldId id="399" r:id="rId35"/>
    <p:sldId id="400" r:id="rId36"/>
    <p:sldId id="390" r:id="rId37"/>
    <p:sldId id="391" r:id="rId38"/>
    <p:sldId id="347" r:id="rId39"/>
    <p:sldId id="401" r:id="rId40"/>
    <p:sldId id="362" r:id="rId41"/>
    <p:sldId id="403" r:id="rId42"/>
    <p:sldId id="402" r:id="rId43"/>
    <p:sldId id="350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6">
          <p15:clr>
            <a:srgbClr val="A4A3A4"/>
          </p15:clr>
        </p15:guide>
        <p15:guide id="2" pos="29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7AC141"/>
    <a:srgbClr val="EE3526"/>
    <a:srgbClr val="009DDC"/>
    <a:srgbClr val="0B60C1"/>
    <a:srgbClr val="EC5F2E"/>
    <a:srgbClr val="42464E"/>
    <a:srgbClr val="3788BD"/>
    <a:srgbClr val="C0C0C0"/>
    <a:srgbClr val="0A5BC3"/>
    <a:srgbClr val="A8B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8361" autoAdjust="0"/>
  </p:normalViewPr>
  <p:slideViewPr>
    <p:cSldViewPr snapToGrid="0" snapToObjects="1">
      <p:cViewPr varScale="1">
        <p:scale>
          <a:sx n="72" d="100"/>
          <a:sy n="72" d="100"/>
        </p:scale>
        <p:origin x="1842" y="78"/>
      </p:cViewPr>
      <p:guideLst>
        <p:guide orient="horz" pos="2096"/>
        <p:guide pos="2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627374D4-9EB2-014C-93D4-FDB8EDA06E72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5EBFFF90-3A6C-0E4B-BA02-64534AA9E0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98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96F1069E-3C9B-4829-ABAA-A1CB2D01DC33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77"/>
            <a:ext cx="5608954" cy="4183539"/>
          </a:xfrm>
          <a:prstGeom prst="rect">
            <a:avLst/>
          </a:prstGeom>
        </p:spPr>
        <p:txBody>
          <a:bodyPr vert="horz" lIns="91330" tIns="45665" rIns="91330" bIns="456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69D88CF0-EEC1-400D-AABE-7B52E0BFA0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6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1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794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85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6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6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4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9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5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94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0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4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88CF0-EEC1-400D-AABE-7B52E0BFA08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5257801"/>
            <a:ext cx="9144001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060991" y="2499392"/>
            <a:ext cx="3309938" cy="474508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 algn="ctr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b="0" i="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September 30, 2014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2555670" y="3088354"/>
            <a:ext cx="4359275" cy="754420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smtClean="0"/>
              <a:t>A Proposal to: LHA</a:t>
            </a:r>
            <a:endParaRPr lang="en-US" dirty="0"/>
          </a:p>
        </p:txBody>
      </p:sp>
      <p:pic>
        <p:nvPicPr>
          <p:cNvPr id="12" name="Picture 11" descr="LHATF-Logo-with-3-bars--LMGMA.png"/>
          <p:cNvPicPr>
            <a:picLocks noChangeAspect="1"/>
          </p:cNvPicPr>
          <p:nvPr userDrawn="1"/>
        </p:nvPicPr>
        <p:blipFill>
          <a:blip r:embed="rId3"/>
          <a:srcRect b="22038"/>
          <a:stretch>
            <a:fillRect/>
          </a:stretch>
        </p:blipFill>
        <p:spPr>
          <a:xfrm>
            <a:off x="3289155" y="5401053"/>
            <a:ext cx="2565691" cy="1028322"/>
          </a:xfrm>
          <a:prstGeom prst="rect">
            <a:avLst/>
          </a:prstGeom>
        </p:spPr>
      </p:pic>
      <p:pic>
        <p:nvPicPr>
          <p:cNvPr id="9" name="Picture 8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57950"/>
            <a:ext cx="9144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7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806450" y="1568450"/>
            <a:ext cx="3729691" cy="3721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02213" y="1568450"/>
            <a:ext cx="3756025" cy="372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0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02213" y="1568450"/>
            <a:ext cx="3756025" cy="3721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484188" y="1568450"/>
            <a:ext cx="3810000" cy="3863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0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720850" y="2770188"/>
            <a:ext cx="5513388" cy="1277937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Transition Slide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8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6363" y="174674"/>
            <a:ext cx="5768975" cy="727075"/>
          </a:xfr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1860551"/>
            <a:ext cx="3661952" cy="3661902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SzTx/>
              <a:buFont typeface="Arial" pitchFamily="34" charset="0"/>
              <a:buChar char="•"/>
              <a:tabLst/>
              <a:defRPr sz="2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0B60C1"/>
              </a:buClr>
              <a:defRPr/>
            </a:lvl2pPr>
            <a:lvl3pPr>
              <a:buClr>
                <a:srgbClr val="0B60C1"/>
              </a:buClr>
              <a:defRPr/>
            </a:lvl3pPr>
            <a:lvl4pPr>
              <a:buClr>
                <a:srgbClr val="0B60C1"/>
              </a:buClr>
              <a:defRPr/>
            </a:lvl4pPr>
            <a:lvl5pPr>
              <a:buClr>
                <a:srgbClr val="0B60C1"/>
              </a:buClr>
              <a:defRPr/>
            </a:lvl5pPr>
          </a:lstStyle>
          <a:p>
            <a:pPr lvl="0"/>
            <a:r>
              <a:rPr lang="en-US" dirty="0" smtClean="0"/>
              <a:t>Point 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two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three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four</a:t>
            </a:r>
          </a:p>
          <a:p>
            <a:pPr lvl="0"/>
            <a:endParaRPr lang="en-US" dirty="0" smtClean="0"/>
          </a:p>
        </p:txBody>
      </p:sp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pic>
        <p:nvPicPr>
          <p:cNvPr id="12" name="Picture 11" descr="LHATF-Logo-with-3-bars--LMGMA.png"/>
          <p:cNvPicPr>
            <a:picLocks noChangeAspect="1"/>
          </p:cNvPicPr>
          <p:nvPr userDrawn="1"/>
        </p:nvPicPr>
        <p:blipFill>
          <a:blip r:embed="rId3"/>
          <a:srcRect b="22038"/>
          <a:stretch>
            <a:fillRect/>
          </a:stretch>
        </p:blipFill>
        <p:spPr>
          <a:xfrm>
            <a:off x="6540209" y="5420103"/>
            <a:ext cx="2565691" cy="10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2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6363" y="174674"/>
            <a:ext cx="5768975" cy="727075"/>
          </a:xfr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95338" y="1860551"/>
            <a:ext cx="3661952" cy="3661902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2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0B60C1"/>
              </a:buClr>
              <a:defRPr/>
            </a:lvl2pPr>
            <a:lvl3pPr>
              <a:buClr>
                <a:srgbClr val="0B60C1"/>
              </a:buClr>
              <a:defRPr/>
            </a:lvl3pPr>
            <a:lvl4pPr>
              <a:buClr>
                <a:srgbClr val="0B60C1"/>
              </a:buClr>
              <a:defRPr/>
            </a:lvl4pPr>
            <a:lvl5pPr>
              <a:buClr>
                <a:srgbClr val="0B60C1"/>
              </a:buClr>
              <a:defRPr/>
            </a:lvl5pPr>
          </a:lstStyle>
          <a:p>
            <a:pPr lvl="0"/>
            <a:r>
              <a:rPr lang="en-US" dirty="0" smtClean="0"/>
              <a:t>Point 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two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three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four</a:t>
            </a:r>
          </a:p>
          <a:p>
            <a:pPr lvl="0"/>
            <a:endParaRPr lang="en-US" dirty="0" smtClean="0"/>
          </a:p>
        </p:txBody>
      </p:sp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883247" y="1860553"/>
            <a:ext cx="3661952" cy="3661902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chemeClr val="tx1"/>
              </a:buClr>
              <a:buSzTx/>
              <a:buFont typeface="Arial"/>
              <a:buChar char="•"/>
              <a:tabLst/>
              <a:defRPr sz="2800" b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0B60C1"/>
              </a:buClr>
              <a:defRPr/>
            </a:lvl2pPr>
            <a:lvl3pPr>
              <a:buClr>
                <a:srgbClr val="0B60C1"/>
              </a:buClr>
              <a:defRPr/>
            </a:lvl3pPr>
            <a:lvl4pPr>
              <a:buClr>
                <a:srgbClr val="0B60C1"/>
              </a:buClr>
              <a:defRPr/>
            </a:lvl4pPr>
            <a:lvl5pPr>
              <a:buClr>
                <a:srgbClr val="0B60C1"/>
              </a:buClr>
              <a:defRPr/>
            </a:lvl5pPr>
          </a:lstStyle>
          <a:p>
            <a:pPr lvl="0"/>
            <a:r>
              <a:rPr lang="en-US" dirty="0" smtClean="0"/>
              <a:t>Point one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two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three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60C1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Point four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42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76363" y="174674"/>
            <a:ext cx="5768975" cy="727075"/>
          </a:xfrm>
        </p:spPr>
        <p:txBody>
          <a:bodyPr>
            <a:noAutofit/>
          </a:bodyPr>
          <a:lstStyle>
            <a:lvl1pPr marL="0" indent="0">
              <a:buNone/>
              <a:defRPr sz="3000" b="0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3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sz="quarter" idx="10"/>
          </p:nvPr>
        </p:nvSpPr>
        <p:spPr>
          <a:xfrm>
            <a:off x="582613" y="1533525"/>
            <a:ext cx="4105275" cy="3871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29200" y="1533525"/>
            <a:ext cx="3694113" cy="387191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029200" y="1533525"/>
            <a:ext cx="3694113" cy="38719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546100" y="1533525"/>
            <a:ext cx="4025900" cy="3871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04452" y="0"/>
            <a:ext cx="7939548" cy="883632"/>
          </a:xfrm>
          <a:prstGeom prst="rect">
            <a:avLst/>
          </a:prstGeom>
          <a:solidFill>
            <a:srgbClr val="0B60C1"/>
          </a:solidFill>
          <a:ln>
            <a:solidFill>
              <a:schemeClr val="accent6">
                <a:lumMod val="75000"/>
                <a:alpha val="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LHA Ic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6" y="223092"/>
            <a:ext cx="796031" cy="502050"/>
          </a:xfrm>
          <a:prstGeom prst="rect">
            <a:avLst/>
          </a:prstGeom>
        </p:spPr>
      </p:pic>
      <p:pic>
        <p:nvPicPr>
          <p:cNvPr id="11" name="Picture 10" descr="LHATF-Logo-with-3-bars--LMGMA.png"/>
          <p:cNvPicPr>
            <a:picLocks noChangeAspect="1"/>
          </p:cNvPicPr>
          <p:nvPr userDrawn="1"/>
        </p:nvPicPr>
        <p:blipFill>
          <a:blip r:embed="rId3"/>
          <a:srcRect t="79988" b="11299"/>
          <a:stretch>
            <a:fillRect/>
          </a:stretch>
        </p:blipFill>
        <p:spPr>
          <a:xfrm>
            <a:off x="0" y="6448425"/>
            <a:ext cx="9144000" cy="409575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806450" y="1568450"/>
            <a:ext cx="7413625" cy="37211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6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9E36-8309-B846-B15E-05E0244AD90A}" type="datetimeFigureOut">
              <a:rPr lang="en-US" smtClean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D4FC-DC5D-A84E-9F87-A068B745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42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375" y="1360609"/>
            <a:ext cx="7696200" cy="59348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Antibiotic Stewardship Basic Training</a:t>
            </a:r>
          </a:p>
          <a:p>
            <a:endParaRPr lang="en-US" sz="1000" dirty="0" smtClean="0"/>
          </a:p>
        </p:txBody>
      </p:sp>
      <p:pic>
        <p:nvPicPr>
          <p:cNvPr id="1026" name="Picture 2" descr="C:\Users\stacie\Pictures\ar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8120" y="2270613"/>
            <a:ext cx="3508849" cy="238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213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Antibiotics Use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395046"/>
            <a:ext cx="7785954" cy="4127407"/>
          </a:xfrm>
        </p:spPr>
        <p:txBody>
          <a:bodyPr/>
          <a:lstStyle/>
          <a:p>
            <a:r>
              <a:rPr lang="en-US" dirty="0" smtClean="0"/>
              <a:t>Human use began in the 1940’s.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Alexander Fleming discovered the first antibiotic, Penicillin, and won the Nobel Prize for it in 1945.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Fleming predicted antibiotic resistance.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"The thoughtless</a:t>
            </a:r>
          </a:p>
          <a:p>
            <a:pPr>
              <a:buNone/>
            </a:pPr>
            <a:r>
              <a:rPr lang="en-US" b="1" dirty="0" smtClean="0"/>
              <a:t>person playing with</a:t>
            </a:r>
          </a:p>
          <a:p>
            <a:pPr>
              <a:buNone/>
            </a:pPr>
            <a:r>
              <a:rPr lang="en-US" b="1" dirty="0" smtClean="0"/>
              <a:t>penicillin treatment is</a:t>
            </a:r>
          </a:p>
          <a:p>
            <a:pPr>
              <a:buNone/>
            </a:pPr>
            <a:r>
              <a:rPr lang="en-US" b="1" dirty="0" smtClean="0"/>
              <a:t>morally responsible for</a:t>
            </a:r>
          </a:p>
          <a:p>
            <a:pPr>
              <a:buNone/>
            </a:pPr>
            <a:r>
              <a:rPr lang="en-US" b="1" dirty="0" smtClean="0"/>
              <a:t>the death of the man</a:t>
            </a:r>
          </a:p>
          <a:p>
            <a:pPr>
              <a:buNone/>
            </a:pPr>
            <a:r>
              <a:rPr lang="en-US" b="1" dirty="0" smtClean="0"/>
              <a:t>who succumbs to</a:t>
            </a:r>
          </a:p>
          <a:p>
            <a:pPr>
              <a:buNone/>
            </a:pPr>
            <a:r>
              <a:rPr lang="en-US" b="1" dirty="0" smtClean="0"/>
              <a:t>infection with the</a:t>
            </a:r>
          </a:p>
          <a:p>
            <a:pPr>
              <a:buNone/>
            </a:pPr>
            <a:r>
              <a:rPr lang="en-US" b="1" dirty="0" smtClean="0"/>
              <a:t>penicillin-resistant</a:t>
            </a:r>
          </a:p>
          <a:p>
            <a:pPr>
              <a:buNone/>
            </a:pPr>
            <a:r>
              <a:rPr lang="en-US" b="1" dirty="0" smtClean="0"/>
              <a:t>organism."</a:t>
            </a:r>
            <a:endParaRPr lang="en-US" dirty="0"/>
          </a:p>
        </p:txBody>
      </p:sp>
      <p:pic>
        <p:nvPicPr>
          <p:cNvPr id="4" name="Picture 2" descr="C:\Users\stacie\Pictures\OUTpt abs\sir-alexander-fleming-petri-dish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/>
          <a:srcRect l="14222" r="1422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9538" y="199292"/>
            <a:ext cx="766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Alexander Fleming Stated: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392499" cy="727075"/>
          </a:xfrm>
        </p:spPr>
        <p:txBody>
          <a:bodyPr/>
          <a:lstStyle/>
          <a:p>
            <a:r>
              <a:rPr lang="en-US" dirty="0" smtClean="0"/>
              <a:t>Development to Resistance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301262"/>
            <a:ext cx="7000508" cy="4221191"/>
          </a:xfrm>
        </p:spPr>
        <p:txBody>
          <a:bodyPr/>
          <a:lstStyle/>
          <a:p>
            <a:r>
              <a:rPr lang="en-US" dirty="0" smtClean="0"/>
              <a:t>Since the 1940’s, the timeframe between when an antibiotic is developed to the time when resistance occurs has shortened at an alarming rate.  </a:t>
            </a:r>
            <a:endParaRPr lang="en-US" dirty="0"/>
          </a:p>
        </p:txBody>
      </p:sp>
      <p:pic>
        <p:nvPicPr>
          <p:cNvPr id="4098" name="Picture 2" descr="C:\Users\stacie\Pictures\ABS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092" y="3508864"/>
            <a:ext cx="2391508" cy="2391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Resistance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6.jpeg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8" y="797168"/>
            <a:ext cx="9116212" cy="562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591791" cy="727075"/>
          </a:xfrm>
        </p:spPr>
        <p:txBody>
          <a:bodyPr/>
          <a:lstStyle/>
          <a:p>
            <a:r>
              <a:rPr lang="en-US" sz="2800" dirty="0" smtClean="0"/>
              <a:t>If we allow antibiotic resistance to continue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6154" y="1301262"/>
            <a:ext cx="7995138" cy="42211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Simple infections - which are easily cured now - will become very difficult or impossible to treat.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which were once eradicated will emerge again.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Superbugs will continue to develop and increase.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603514" cy="727075"/>
          </a:xfrm>
        </p:spPr>
        <p:txBody>
          <a:bodyPr/>
          <a:lstStyle/>
          <a:p>
            <a:r>
              <a:rPr lang="en-US" dirty="0" smtClean="0"/>
              <a:t>What if we didn’t have antibiotics?</a:t>
            </a:r>
            <a:endParaRPr lang="en-US" dirty="0"/>
          </a:p>
        </p:txBody>
      </p:sp>
      <p:pic>
        <p:nvPicPr>
          <p:cNvPr id="3074" name="Picture 2" descr="C:\Users\stacie\Pictures\imagine a world wh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3" y="880402"/>
            <a:ext cx="9146093" cy="559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0646" y="1101969"/>
            <a:ext cx="8064553" cy="4420486"/>
          </a:xfrm>
        </p:spPr>
        <p:txBody>
          <a:bodyPr/>
          <a:lstStyle/>
          <a:p>
            <a:r>
              <a:rPr lang="en-US" dirty="0" smtClean="0"/>
              <a:t>A dog bite or simple scrape on your leg from barbed wire or a rose bush might kill because there is nothing to treat a dirty wound.</a:t>
            </a:r>
            <a:endParaRPr lang="en-US" dirty="0"/>
          </a:p>
        </p:txBody>
      </p:sp>
      <p:pic>
        <p:nvPicPr>
          <p:cNvPr id="1026" name="Picture 2" descr="C:\Users\stacie\Pictures\OUTpt abs\w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793386"/>
            <a:ext cx="3159051" cy="3186984"/>
          </a:xfrm>
          <a:prstGeom prst="rect">
            <a:avLst/>
          </a:prstGeom>
          <a:noFill/>
        </p:spPr>
      </p:pic>
      <p:pic>
        <p:nvPicPr>
          <p:cNvPr id="1027" name="Picture 3" descr="C:\Users\stacie\Pictures\OUTpt abs\dog teet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599" y="2793386"/>
            <a:ext cx="2930770" cy="312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Prior to antibiotics in 1940’s…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12985"/>
            <a:ext cx="8147538" cy="4209468"/>
          </a:xfrm>
        </p:spPr>
        <p:txBody>
          <a:bodyPr>
            <a:normAutofit/>
          </a:bodyPr>
          <a:lstStyle/>
          <a:p>
            <a:r>
              <a:rPr lang="en-US" dirty="0" smtClean="0"/>
              <a:t>One out of nine people who got a skin infection died from things as simple as a scrape or an insect bite. </a:t>
            </a:r>
          </a:p>
          <a:p>
            <a:r>
              <a:rPr lang="en-US" dirty="0" smtClean="0"/>
              <a:t>Three out of ten people who contracted pneumonia died. Ear infections caused deafness; sore throats were followed by heart failure.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441960" cy="727075"/>
          </a:xfrm>
        </p:spPr>
        <p:txBody>
          <a:bodyPr/>
          <a:lstStyle/>
          <a:p>
            <a:r>
              <a:rPr lang="en-US" dirty="0" smtClean="0"/>
              <a:t>Without antibiotics, how will we: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52603"/>
            <a:ext cx="7622152" cy="4269850"/>
          </a:xfrm>
        </p:spPr>
        <p:txBody>
          <a:bodyPr/>
          <a:lstStyle/>
          <a:p>
            <a:r>
              <a:rPr lang="en-US" dirty="0" smtClean="0"/>
              <a:t>Help immunocompromised patients who acquire an infection such as:</a:t>
            </a:r>
          </a:p>
          <a:p>
            <a:pPr lvl="1"/>
            <a:r>
              <a:rPr lang="en-US" dirty="0" smtClean="0"/>
              <a:t>Those on chemotherapy</a:t>
            </a:r>
          </a:p>
          <a:p>
            <a:pPr lvl="1"/>
            <a:r>
              <a:rPr lang="en-US" dirty="0" smtClean="0"/>
              <a:t>Burn patients</a:t>
            </a:r>
          </a:p>
          <a:p>
            <a:pPr lvl="1"/>
            <a:r>
              <a:rPr lang="en-US" dirty="0" smtClean="0"/>
              <a:t>Transplant patients</a:t>
            </a:r>
            <a:endParaRPr lang="en-US" dirty="0"/>
          </a:p>
        </p:txBody>
      </p:sp>
      <p:pic>
        <p:nvPicPr>
          <p:cNvPr id="4098" name="Picture 2" descr="C:\Users\stacie\Pictures\question mar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4936" y="2461846"/>
            <a:ext cx="2262554" cy="226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498006" cy="727075"/>
          </a:xfrm>
        </p:spPr>
        <p:txBody>
          <a:bodyPr/>
          <a:lstStyle/>
          <a:p>
            <a:r>
              <a:rPr lang="en-US" dirty="0" smtClean="0"/>
              <a:t>Without antibiotics will we have to: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396958"/>
            <a:ext cx="7459314" cy="412549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Rethink prophylaxis prior to surgery?</a:t>
            </a:r>
          </a:p>
          <a:p>
            <a:pPr lvl="1"/>
            <a:r>
              <a:rPr lang="en-US" dirty="0" smtClean="0"/>
              <a:t>Will the danger of acquiring an infection outweigh the pain and disability from a degenerated hip or knee?</a:t>
            </a:r>
          </a:p>
          <a:p>
            <a:pPr lvl="1"/>
            <a:r>
              <a:rPr lang="en-US" dirty="0" smtClean="0"/>
              <a:t>Will the danger of acquiring an infection outweigh the danger of having a bypass or other procedure?</a:t>
            </a:r>
            <a:endParaRPr lang="en-US" dirty="0"/>
          </a:p>
        </p:txBody>
      </p:sp>
      <p:pic>
        <p:nvPicPr>
          <p:cNvPr id="7" name="Picture 6" descr="C:\Users\stacie\Pictures\OUTpt abs\h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1385" y="973643"/>
            <a:ext cx="1573059" cy="1896828"/>
          </a:xfrm>
          <a:prstGeom prst="rect">
            <a:avLst/>
          </a:prstGeom>
          <a:noFill/>
        </p:spPr>
      </p:pic>
      <p:pic>
        <p:nvPicPr>
          <p:cNvPr id="5122" name="Picture 2" descr="C:\Users\stacie\Pictures\instrument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292" y="4742502"/>
            <a:ext cx="2004646" cy="1559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406769"/>
            <a:ext cx="7762509" cy="4115684"/>
          </a:xfrm>
        </p:spPr>
        <p:txBody>
          <a:bodyPr/>
          <a:lstStyle/>
          <a:p>
            <a:r>
              <a:rPr lang="en-US" dirty="0" smtClean="0"/>
              <a:t>Define antibiotic stewardship and resistance,</a:t>
            </a:r>
          </a:p>
          <a:p>
            <a:r>
              <a:rPr lang="en-US" dirty="0" smtClean="0"/>
              <a:t>Discuss the role of the staff nurse in the antibiotic stewardship program,</a:t>
            </a:r>
          </a:p>
          <a:p>
            <a:r>
              <a:rPr lang="en-US" dirty="0" smtClean="0"/>
              <a:t>Identify actions that can be taken by staff nurses to reduce antibiotic resistance.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can you do to help?</a:t>
            </a:r>
            <a:endParaRPr lang="en-US" dirty="0"/>
          </a:p>
        </p:txBody>
      </p:sp>
      <p:pic>
        <p:nvPicPr>
          <p:cNvPr id="5122" name="Picture 2" descr="C:\Users\stacie\Pictures\ABS\download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631" y="1409600"/>
            <a:ext cx="5802922" cy="3959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Be Antibiotics Aware Campaign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266092"/>
            <a:ext cx="7832847" cy="4256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This campaign by the CDC is committed to: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/>
              <a:t>“Helping healthcare professionals improve the way they prescribe antibiotics, and improving the way we take antibiotics, helps keep us healthy now, helps fight antibiotic resistance, and ensures that these life-saving drugs will be available for future generations.”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369052" cy="727075"/>
          </a:xfrm>
        </p:spPr>
        <p:txBody>
          <a:bodyPr/>
          <a:lstStyle/>
          <a:p>
            <a:r>
              <a:rPr lang="en-US" sz="2400" dirty="0" smtClean="0"/>
              <a:t>7 CDC Core Elements of Antimicrobial Stewardship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219200"/>
            <a:ext cx="7399093" cy="43032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Leadership Support</a:t>
            </a:r>
          </a:p>
          <a:p>
            <a:r>
              <a:rPr lang="en-US" dirty="0" smtClean="0"/>
              <a:t>Accountability</a:t>
            </a:r>
          </a:p>
          <a:p>
            <a:r>
              <a:rPr lang="en-US" dirty="0" smtClean="0"/>
              <a:t>Drug Expertise</a:t>
            </a:r>
          </a:p>
          <a:p>
            <a:r>
              <a:rPr lang="en-US" dirty="0" smtClean="0"/>
              <a:t>Actions to Support Optimal Use</a:t>
            </a:r>
          </a:p>
          <a:p>
            <a:r>
              <a:rPr lang="en-US" dirty="0" smtClean="0"/>
              <a:t>Tracking:  Monitoring Antibiotic Prescribing, Use &amp; Resistance</a:t>
            </a:r>
          </a:p>
          <a:p>
            <a:r>
              <a:rPr lang="en-US" dirty="0" smtClean="0"/>
              <a:t>Reporting Information to Staff on Improving Use &amp; Resistance</a:t>
            </a:r>
          </a:p>
          <a:p>
            <a:r>
              <a:rPr lang="en-US" dirty="0" smtClean="0"/>
              <a:t>Education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CDC  7 Core Elements…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07477"/>
            <a:ext cx="7434262" cy="4314976"/>
          </a:xfrm>
        </p:spPr>
        <p:txBody>
          <a:bodyPr/>
          <a:lstStyle/>
          <a:p>
            <a:r>
              <a:rPr lang="en-US" dirty="0" smtClean="0"/>
              <a:t>Serve as a framework for successful hospital antibiotic stewardship programs.</a:t>
            </a:r>
          </a:p>
          <a:p>
            <a:endParaRPr lang="en-US" dirty="0" smtClean="0"/>
          </a:p>
          <a:p>
            <a:r>
              <a:rPr lang="en-US" dirty="0" smtClean="0"/>
              <a:t>Success is dependent upon defined leadership commitment and a coordinated multidisciplinary approach.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2" y="174674"/>
            <a:ext cx="7181483" cy="727075"/>
          </a:xfrm>
        </p:spPr>
        <p:txBody>
          <a:bodyPr/>
          <a:lstStyle/>
          <a:p>
            <a:r>
              <a:rPr lang="en-US" dirty="0" smtClean="0"/>
              <a:t>The Goal of Antibiotic Stewardship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860551"/>
            <a:ext cx="7258416" cy="366190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To maximize the benefit of antibiotic treatment while minimizing harm both to individual persons and to communities.</a:t>
            </a:r>
          </a:p>
          <a:p>
            <a:endParaRPr lang="en-US" dirty="0"/>
          </a:p>
        </p:txBody>
      </p:sp>
      <p:pic>
        <p:nvPicPr>
          <p:cNvPr id="7171" name="Picture 3" descr="C:\Users\stacie\Pictures\go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697" y="3452797"/>
            <a:ext cx="3680488" cy="2462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acie\Pictures\help fen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1024867"/>
            <a:ext cx="3912577" cy="517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35513"/>
            <a:ext cx="5768975" cy="727075"/>
          </a:xfrm>
        </p:spPr>
        <p:txBody>
          <a:bodyPr/>
          <a:lstStyle/>
          <a:p>
            <a:r>
              <a:rPr lang="en-US" dirty="0" smtClean="0"/>
              <a:t>Be Part of the Team</a:t>
            </a:r>
            <a:endParaRPr lang="en-US" dirty="0"/>
          </a:p>
        </p:txBody>
      </p:sp>
      <p:pic>
        <p:nvPicPr>
          <p:cNvPr id="6146" name="Picture 2" descr="C:\Users\stacie\Pictures\AB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46" y="862588"/>
            <a:ext cx="9133254" cy="4776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Educate Yourself and Be Aware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195754"/>
            <a:ext cx="7574939" cy="4326699"/>
          </a:xfrm>
        </p:spPr>
        <p:txBody>
          <a:bodyPr>
            <a:normAutofit/>
          </a:bodyPr>
          <a:lstStyle/>
          <a:p>
            <a:r>
              <a:rPr lang="en-US" dirty="0" smtClean="0"/>
              <a:t>As part of the TEAM, be aware of the best practices, even if you are not a prescriber.</a:t>
            </a:r>
          </a:p>
          <a:p>
            <a:endParaRPr lang="en-US" dirty="0" smtClean="0"/>
          </a:p>
          <a:p>
            <a:r>
              <a:rPr lang="en-US" dirty="0" smtClean="0"/>
              <a:t>It is important to understand appropriate use of antibiotics in order to educate and be an advocate for your patients.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767637" cy="727075"/>
          </a:xfrm>
        </p:spPr>
        <p:txBody>
          <a:bodyPr/>
          <a:lstStyle/>
          <a:p>
            <a:r>
              <a:rPr lang="en-US" dirty="0" smtClean="0"/>
              <a:t>Know WHY You Are </a:t>
            </a:r>
            <a:r>
              <a:rPr lang="en-US" dirty="0"/>
              <a:t>A</a:t>
            </a:r>
            <a:r>
              <a:rPr lang="en-US" dirty="0" smtClean="0"/>
              <a:t>dministering the Drug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289538"/>
            <a:ext cx="7246693" cy="42329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Know WHY the antibiotic is being given - what condition it is being used to treat.</a:t>
            </a:r>
          </a:p>
          <a:p>
            <a:endParaRPr lang="en-US" dirty="0" smtClean="0"/>
          </a:p>
          <a:p>
            <a:r>
              <a:rPr lang="en-US" dirty="0" smtClean="0"/>
              <a:t>Antibiotic orders should be written with a DOSE, DURATION, and an INDICATION.  If they are not, find out the plan for the medication.  </a:t>
            </a:r>
          </a:p>
          <a:p>
            <a:endParaRPr lang="en-US" dirty="0" smtClean="0"/>
          </a:p>
          <a:p>
            <a:r>
              <a:rPr lang="en-US" dirty="0" smtClean="0"/>
              <a:t>Nurses who understand WHY are in a better position to inquire about changing or discontinuing therapy that might be inappropriate.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2" y="174674"/>
            <a:ext cx="7767637" cy="727075"/>
          </a:xfrm>
        </p:spPr>
        <p:txBody>
          <a:bodyPr/>
          <a:lstStyle/>
          <a:p>
            <a:r>
              <a:rPr lang="en-US" sz="2800" dirty="0" smtClean="0"/>
              <a:t>Encourage Re-evaluation of Antibiotic </a:t>
            </a:r>
            <a:r>
              <a:rPr lang="en-US" sz="2800" dirty="0"/>
              <a:t>T</a:t>
            </a:r>
            <a:r>
              <a:rPr lang="en-US" sz="2800" dirty="0" smtClean="0"/>
              <a:t>herapy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30923"/>
            <a:ext cx="7363924" cy="4291530"/>
          </a:xfrm>
        </p:spPr>
        <p:txBody>
          <a:bodyPr>
            <a:normAutofit/>
          </a:bodyPr>
          <a:lstStyle/>
          <a:p>
            <a:r>
              <a:rPr lang="en-US" dirty="0" smtClean="0"/>
              <a:t>Antibiotics are usually initiated prior to a clear clinical picture being known.</a:t>
            </a:r>
          </a:p>
          <a:p>
            <a:r>
              <a:rPr lang="en-US" dirty="0" smtClean="0"/>
              <a:t>Antibiotic therapy should be re-evaluated every 2-3 days.</a:t>
            </a:r>
          </a:p>
        </p:txBody>
      </p:sp>
      <p:pic>
        <p:nvPicPr>
          <p:cNvPr id="1026" name="Picture 2" descr="C:\Users\stacie\Pictures\sprint-review-agile-in-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722" y="3426070"/>
            <a:ext cx="3931139" cy="2948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Understanding the Terms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95400"/>
            <a:ext cx="7675562" cy="4227053"/>
          </a:xfrm>
        </p:spPr>
        <p:txBody>
          <a:bodyPr>
            <a:normAutofit/>
          </a:bodyPr>
          <a:lstStyle/>
          <a:p>
            <a:r>
              <a:rPr lang="en-US" dirty="0" smtClean="0"/>
              <a:t>Antimicrobial - any agent that kills or inhibits the growth of microorganisms</a:t>
            </a:r>
          </a:p>
          <a:p>
            <a:r>
              <a:rPr lang="en-US" dirty="0" smtClean="0"/>
              <a:t>Stewardship - supervising or taking care of something</a:t>
            </a:r>
          </a:p>
          <a:p>
            <a:r>
              <a:rPr lang="en-US" dirty="0" smtClean="0"/>
              <a:t>Antimicrobial Resistance - when microorganisms change in order to grow in the presence of medications that used to kill them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TIME-OUT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2369" y="1184031"/>
            <a:ext cx="8052830" cy="43384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Take a “time-out” when the microbiology result are in to ask yourself: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we change to drug with a more narrow spectrum?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we change from parenteral to oral?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Do we need to discontinue antibiotics if an infection is not present?</a:t>
            </a:r>
            <a:endParaRPr lang="en-US" dirty="0"/>
          </a:p>
        </p:txBody>
      </p:sp>
      <p:pic>
        <p:nvPicPr>
          <p:cNvPr id="4100" name="Picture 4" descr="C:\Users\stacie\Pictures\stop s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7749" y="4291198"/>
            <a:ext cx="1458006" cy="208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Monitor for C. Difficile infection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160585"/>
            <a:ext cx="7844571" cy="43618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C. difficile</a:t>
            </a:r>
            <a:r>
              <a:rPr lang="en-US" dirty="0"/>
              <a:t> causes life-threatening diarrhea and colitis mostly in people who have had both recent medical care and antibiotics.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People </a:t>
            </a:r>
            <a:r>
              <a:rPr lang="en-US" dirty="0"/>
              <a:t>who are at high risk for acquiring  </a:t>
            </a:r>
            <a:r>
              <a:rPr lang="en-US" dirty="0" smtClean="0"/>
              <a:t>        </a:t>
            </a:r>
            <a:r>
              <a:rPr lang="en-US" i="1" dirty="0" smtClean="0"/>
              <a:t>C. </a:t>
            </a:r>
            <a:r>
              <a:rPr lang="en-US" i="1" dirty="0"/>
              <a:t>difficile </a:t>
            </a:r>
            <a:r>
              <a:rPr lang="en-US" dirty="0"/>
              <a:t>are the elderly and those who have other illnesses or conditions requiring prolonged use of antibiotics.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tacie\Pictures\c-difficile-cdc-medical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74741">
            <a:off x="622187" y="4632313"/>
            <a:ext cx="1256792" cy="1626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568345" cy="727075"/>
          </a:xfrm>
        </p:spPr>
        <p:txBody>
          <a:bodyPr/>
          <a:lstStyle/>
          <a:p>
            <a:r>
              <a:rPr lang="en-US" dirty="0" smtClean="0"/>
              <a:t>Report S/S of </a:t>
            </a:r>
            <a:r>
              <a:rPr lang="en-US" i="1" dirty="0" smtClean="0"/>
              <a:t>C. difficile </a:t>
            </a:r>
            <a:r>
              <a:rPr lang="en-US" dirty="0" smtClean="0"/>
              <a:t>to Physicians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371600"/>
            <a:ext cx="7574939" cy="4150853"/>
          </a:xfrm>
        </p:spPr>
        <p:txBody>
          <a:bodyPr>
            <a:normAutofit/>
          </a:bodyPr>
          <a:lstStyle/>
          <a:p>
            <a:r>
              <a:rPr lang="en-US" dirty="0" smtClean="0"/>
              <a:t>Symptoms include:</a:t>
            </a:r>
          </a:p>
          <a:p>
            <a:pPr lvl="1"/>
            <a:r>
              <a:rPr lang="en-US" dirty="0" smtClean="0"/>
              <a:t>Watery diarrhea (at least three bowel movements per day for two or more days)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Loss of appetite</a:t>
            </a:r>
          </a:p>
          <a:p>
            <a:pPr lvl="1"/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Abdominal pain/tenderness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521452" cy="727075"/>
          </a:xfrm>
        </p:spPr>
        <p:txBody>
          <a:bodyPr/>
          <a:lstStyle/>
          <a:p>
            <a:r>
              <a:rPr lang="en-US" sz="2800" dirty="0" smtClean="0"/>
              <a:t>Reconcile antibiotics across continuum of care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312985"/>
            <a:ext cx="7645277" cy="4044461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Upon reconciling medications, when a change in the level of care occurs, reconcile the antibiotics to ensure that they are still necessary and appropriate.</a:t>
            </a:r>
            <a:endParaRPr lang="en-US" dirty="0"/>
          </a:p>
        </p:txBody>
      </p:sp>
      <p:pic>
        <p:nvPicPr>
          <p:cNvPr id="2051" name="Picture 3" descr="C:\Users\stacie\Pictures\ABS\dr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65231"/>
            <a:ext cx="3075109" cy="3075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439391" cy="727075"/>
          </a:xfrm>
        </p:spPr>
        <p:txBody>
          <a:bodyPr/>
          <a:lstStyle/>
          <a:p>
            <a:r>
              <a:rPr lang="en-US" dirty="0" smtClean="0"/>
              <a:t>Nurses and Antibiotic Stewardship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184031"/>
            <a:ext cx="6895000" cy="433842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Active engagement from front line nursing staff is crucial to a successful antibiotic stewardship program.  Your facility needs you to be involved.</a:t>
            </a:r>
            <a:endParaRPr lang="en-US" dirty="0"/>
          </a:p>
        </p:txBody>
      </p:sp>
      <p:pic>
        <p:nvPicPr>
          <p:cNvPr id="3074" name="Picture 2" descr="C:\Users\stacie\Pictures\ABS\volunteer-we-need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8" y="3254823"/>
            <a:ext cx="5057218" cy="314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Keep in mind the 5 D’s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406769"/>
            <a:ext cx="7094293" cy="411568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 Key Point of Antibiotic Stewardship:</a:t>
            </a:r>
          </a:p>
          <a:p>
            <a:pPr lvl="1"/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Drug</a:t>
            </a:r>
          </a:p>
          <a:p>
            <a:pPr lvl="1"/>
            <a:r>
              <a:rPr lang="en-US" dirty="0" smtClean="0"/>
              <a:t>Dose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De-escalation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357329" cy="727075"/>
          </a:xfrm>
        </p:spPr>
        <p:txBody>
          <a:bodyPr/>
          <a:lstStyle/>
          <a:p>
            <a:r>
              <a:rPr lang="en-US" dirty="0" smtClean="0"/>
              <a:t>The 5 D’s of Antibiotic Stewardship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172308"/>
            <a:ext cx="7516324" cy="43501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</a:t>
            </a:r>
            <a:r>
              <a:rPr lang="en-US" dirty="0" smtClean="0"/>
              <a:t>iagnosis – evidence-based guidelines should be used for diagnosing infections and initiating antibiotics.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rug – the most effective drug with the least adverse effects should be selected; drugs should be adjusted based upon culture results and the organization’s antibiogram.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ose –proper dosing considering the patient’s co-morbidities, weight, and other medications ensures optimal treatment.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451114" cy="727075"/>
          </a:xfrm>
        </p:spPr>
        <p:txBody>
          <a:bodyPr/>
          <a:lstStyle/>
          <a:p>
            <a:r>
              <a:rPr lang="en-US" dirty="0" smtClean="0"/>
              <a:t>The 5 D’s of Antibiotic Stewardship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42646"/>
            <a:ext cx="7199800" cy="4279807"/>
          </a:xfrm>
        </p:spPr>
        <p:txBody>
          <a:bodyPr>
            <a:normAutofit/>
          </a:bodyPr>
          <a:lstStyle/>
          <a:p>
            <a:r>
              <a:rPr lang="en-US" b="1" dirty="0" smtClean="0"/>
              <a:t>D</a:t>
            </a:r>
            <a:r>
              <a:rPr lang="en-US" dirty="0" smtClean="0"/>
              <a:t>uration – time on an antibiotic should be based upon the current evidence-based guidelines for treatment of the infection.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e-escalation – the narrowest spectrum drug with clinical efficacy should be used; drug therapy and patient response should be reviewed every 48 hours.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tacie\Pictures\patient education clip boar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20945">
            <a:off x="2114218" y="1740883"/>
            <a:ext cx="3906446" cy="4181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380775" cy="727075"/>
          </a:xfrm>
        </p:spPr>
        <p:txBody>
          <a:bodyPr/>
          <a:lstStyle/>
          <a:p>
            <a:r>
              <a:rPr lang="en-US" dirty="0" smtClean="0"/>
              <a:t>Patient Education Should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C</a:t>
            </a:r>
            <a:r>
              <a:rPr lang="en-US" dirty="0" smtClean="0"/>
              <a:t>onsistent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395046"/>
            <a:ext cx="8276492" cy="4127407"/>
          </a:xfrm>
        </p:spPr>
        <p:txBody>
          <a:bodyPr>
            <a:normAutofit/>
          </a:bodyPr>
          <a:lstStyle/>
          <a:p>
            <a:r>
              <a:rPr lang="en-US" dirty="0" smtClean="0"/>
              <a:t>Communicate with your leaders and know what message to send to patients.</a:t>
            </a:r>
          </a:p>
          <a:p>
            <a:r>
              <a:rPr lang="en-US" dirty="0" smtClean="0"/>
              <a:t>Everyone needs to be conveying and reinforcing the same message regarding antibiotics.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883247" y="1130300"/>
            <a:ext cx="3661952" cy="43921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approximately 2 million infections per year.</a:t>
            </a:r>
          </a:p>
          <a:p>
            <a:r>
              <a:rPr lang="en-US" dirty="0" smtClean="0"/>
              <a:t>23,000 infections leading to death</a:t>
            </a:r>
          </a:p>
          <a:p>
            <a:r>
              <a:rPr lang="en-US" dirty="0" smtClean="0"/>
              <a:t>Antimicrobial resistance is considered by CDC as “a public health crisis” </a:t>
            </a:r>
            <a:endParaRPr lang="en-US" dirty="0"/>
          </a:p>
        </p:txBody>
      </p:sp>
      <p:pic>
        <p:nvPicPr>
          <p:cNvPr id="3074" name="Picture 2" descr="C:\Users\stacie\Pictures\oh 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744" y="1130300"/>
            <a:ext cx="3807545" cy="4392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Points for Patient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195754"/>
            <a:ext cx="7785954" cy="43266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Antibiotics are not always the right answer. </a:t>
            </a:r>
          </a:p>
          <a:p>
            <a:r>
              <a:rPr lang="en-US" dirty="0" smtClean="0"/>
              <a:t>Antibiotics are for bacterial infections not viral infections and will not alleviate viral symptoms.</a:t>
            </a:r>
          </a:p>
          <a:p>
            <a:r>
              <a:rPr lang="en-US" dirty="0" smtClean="0"/>
              <a:t>Some infections might improve without antibiotics.</a:t>
            </a:r>
          </a:p>
          <a:p>
            <a:r>
              <a:rPr lang="en-US" dirty="0" smtClean="0"/>
              <a:t>The reason an antibiotics is being use and how to properly take it to ensure the drug has the best opportunity to cure the infection.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Points for Patient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7" y="1301262"/>
            <a:ext cx="8348663" cy="4221191"/>
          </a:xfrm>
        </p:spPr>
        <p:txBody>
          <a:bodyPr/>
          <a:lstStyle/>
          <a:p>
            <a:r>
              <a:rPr lang="en-US" dirty="0" smtClean="0"/>
              <a:t>Taking antibiotics when not clinically necessary may lead to:</a:t>
            </a:r>
          </a:p>
          <a:p>
            <a:pPr lvl="1"/>
            <a:r>
              <a:rPr lang="en-US" dirty="0" smtClean="0"/>
              <a:t>Unnecessary side effects</a:t>
            </a:r>
          </a:p>
          <a:p>
            <a:pPr lvl="1"/>
            <a:r>
              <a:rPr lang="en-US" dirty="0" smtClean="0"/>
              <a:t>Antibiotic resistant bacteria</a:t>
            </a:r>
            <a:endParaRPr lang="en-US" dirty="0"/>
          </a:p>
        </p:txBody>
      </p:sp>
      <p:pic>
        <p:nvPicPr>
          <p:cNvPr id="3074" name="Picture 2" descr="C:\Users\stacie\Picture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807" y="3662605"/>
            <a:ext cx="2208823" cy="2469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Points for Patient 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42646"/>
            <a:ext cx="7234970" cy="4279807"/>
          </a:xfrm>
        </p:spPr>
        <p:txBody>
          <a:bodyPr/>
          <a:lstStyle/>
          <a:p>
            <a:r>
              <a:rPr lang="en-US" dirty="0" smtClean="0"/>
              <a:t>Signs and symptoms of possible adverse reaction.  (Include s/s of </a:t>
            </a:r>
            <a:r>
              <a:rPr lang="en-US" i="1" dirty="0" smtClean="0"/>
              <a:t>C. difficile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What to do if they suspect they are having an adverse reaction from an antibiotic.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acie\Pictures\OUTpt abs\the end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548" y="1261264"/>
            <a:ext cx="7572114" cy="4389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Antimicrobial Stewardship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219200"/>
            <a:ext cx="7573962" cy="430325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Antibiotic stewardship refers to a set of coordinated strategies to improve the use of antimicrobial medications with the goal of enhancing patient health outcomes, reducing resistance to antibiotics, and decreasing unnecessary costs.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2000" dirty="0" smtClean="0"/>
              <a:t>- Society of Healthcare Epidemiology of America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373937" cy="727075"/>
          </a:xfrm>
        </p:spPr>
        <p:txBody>
          <a:bodyPr/>
          <a:lstStyle/>
          <a:p>
            <a:r>
              <a:rPr lang="en-US" dirty="0" smtClean="0"/>
              <a:t>Development of Antibiotic Resistance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49"/>
            <a:ext cx="9144000" cy="554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76363" y="174674"/>
            <a:ext cx="7554668" cy="727075"/>
          </a:xfrm>
        </p:spPr>
        <p:txBody>
          <a:bodyPr/>
          <a:lstStyle/>
          <a:p>
            <a:r>
              <a:rPr lang="en-US" dirty="0" smtClean="0"/>
              <a:t>Why do we have antibiotic resistance?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95338" y="1320800"/>
            <a:ext cx="7459662" cy="4201653"/>
          </a:xfrm>
        </p:spPr>
        <p:txBody>
          <a:bodyPr/>
          <a:lstStyle/>
          <a:p>
            <a:r>
              <a:rPr lang="en-US" dirty="0" smtClean="0"/>
              <a:t>Use of antibiotics when they are not indicated; no infection is present.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Errors in ordering of antibiotics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Inappropriate drug for the bug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Inappropriate dose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Inadequate duration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stacie\Pictures\incorrec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3350" y="2026339"/>
            <a:ext cx="2447681" cy="151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 are creating monsters!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9901" y="1223962"/>
            <a:ext cx="5168720" cy="4859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MRSA </a:t>
            </a:r>
          </a:p>
          <a:p>
            <a:pPr lvl="1"/>
            <a:r>
              <a:rPr lang="en-US" sz="2400" dirty="0" smtClean="0"/>
              <a:t>Methicillin-resistant Staph aureus</a:t>
            </a:r>
          </a:p>
          <a:p>
            <a:pPr lvl="1"/>
            <a:r>
              <a:rPr lang="en-US" sz="2400" dirty="0" smtClean="0"/>
              <a:t>Deadly; seen in pneumonia and sepsis</a:t>
            </a:r>
          </a:p>
          <a:p>
            <a:r>
              <a:rPr lang="en-US" dirty="0" smtClean="0"/>
              <a:t>CRE</a:t>
            </a:r>
          </a:p>
          <a:p>
            <a:pPr lvl="1"/>
            <a:r>
              <a:rPr lang="en-US" sz="2400" dirty="0" smtClean="0"/>
              <a:t>Carbapenem-resistant enterobacteriaceae</a:t>
            </a:r>
          </a:p>
          <a:p>
            <a:pPr lvl="1"/>
            <a:r>
              <a:rPr lang="en-US" sz="2400" dirty="0" smtClean="0"/>
              <a:t>Deadly; resistant to almost ALL antibiotics</a:t>
            </a:r>
          </a:p>
          <a:p>
            <a:r>
              <a:rPr lang="en-US" dirty="0" smtClean="0"/>
              <a:t>Pseudomonas aeruginosa</a:t>
            </a:r>
          </a:p>
          <a:p>
            <a:pPr lvl="1"/>
            <a:r>
              <a:rPr lang="en-US" sz="2600" dirty="0" smtClean="0"/>
              <a:t>Cause HAIs;</a:t>
            </a:r>
          </a:p>
          <a:p>
            <a:pPr lvl="1"/>
            <a:r>
              <a:rPr lang="en-US" sz="2600" dirty="0" smtClean="0"/>
              <a:t>Some strains resistant to almost ALL antibiotics</a:t>
            </a:r>
            <a:endParaRPr lang="en-US" sz="2600" dirty="0"/>
          </a:p>
        </p:txBody>
      </p:sp>
      <p:pic>
        <p:nvPicPr>
          <p:cNvPr id="4100" name="Picture 4" descr="C:\Users\stacie\Pictures\monster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621" y="1223962"/>
            <a:ext cx="3013433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CDC Threats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:\Users\stacie\Pictures\OUTpt abs\threats cd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52" y="1031632"/>
            <a:ext cx="8714816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9561</TotalTime>
  <Words>1231</Words>
  <Application>Microsoft Office PowerPoint</Application>
  <PresentationFormat>On-screen Show (4:3)</PresentationFormat>
  <Paragraphs>173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</dc:creator>
  <cp:lastModifiedBy>Emma James-Wilson</cp:lastModifiedBy>
  <cp:revision>642</cp:revision>
  <cp:lastPrinted>2018-10-22T14:15:32Z</cp:lastPrinted>
  <dcterms:created xsi:type="dcterms:W3CDTF">2013-07-22T14:33:13Z</dcterms:created>
  <dcterms:modified xsi:type="dcterms:W3CDTF">2018-12-14T13:57:58Z</dcterms:modified>
</cp:coreProperties>
</file>